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7160"/>
    <a:srgbClr val="685C53"/>
    <a:srgbClr val="003359"/>
    <a:srgbClr val="001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89931" autoAdjust="0"/>
  </p:normalViewPr>
  <p:slideViewPr>
    <p:cSldViewPr snapToGrid="0">
      <p:cViewPr varScale="1">
        <p:scale>
          <a:sx n="81" d="100"/>
          <a:sy n="81" d="100"/>
        </p:scale>
        <p:origin x="1531" y="48"/>
      </p:cViewPr>
      <p:guideLst>
        <p:guide orient="horz" pos="9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316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D14E7-0548-42D7-B9B8-9F0278CF1C2A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88BFA-82CD-4DB4-8526-912DCEDF6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33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88BFA-82CD-4DB4-8526-912DCEDF6D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06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20000"/>
              </a:lnSpc>
              <a:buClrTx/>
              <a:buSzTx/>
              <a:buFont typeface="Courier New" pitchFamily="49" charset="0"/>
              <a:buNone/>
              <a:tabLst/>
              <a:defRPr/>
            </a:pPr>
            <a:r>
              <a:rPr lang="en-US" sz="2000" b="0" i="0" u="none" baseline="0" dirty="0" smtClean="0"/>
              <a:t>Maple </a:t>
            </a:r>
          </a:p>
          <a:p>
            <a:pPr marL="342900" marR="0" indent="-342900" algn="l" defTabSz="914400" rtl="0" eaLnBrk="1" fontAlgn="auto" latinLnBrk="0" hangingPunct="1">
              <a:lnSpc>
                <a:spcPct val="120000"/>
              </a:lnSpc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0" dirty="0" smtClean="0"/>
              <a:t>Subtle grain, uniform appearance, color ranges from creamy white to pale red / brown</a:t>
            </a:r>
          </a:p>
          <a:p>
            <a:pPr marL="342900" marR="0" indent="-342900" algn="l" defTabSz="914400" rtl="0" eaLnBrk="1" fontAlgn="auto" latinLnBrk="0" hangingPunct="1">
              <a:lnSpc>
                <a:spcPct val="120000"/>
              </a:lnSpc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0" dirty="0" smtClean="0"/>
              <a:t>May include bird’s eye dots and mineral streaks</a:t>
            </a:r>
            <a:endParaRPr lang="en-US" sz="2000" b="0" baseline="0" dirty="0" smtClean="0"/>
          </a:p>
          <a:p>
            <a:pPr>
              <a:lnSpc>
                <a:spcPct val="120000"/>
              </a:lnSpc>
              <a:buFontTx/>
              <a:buNone/>
            </a:pPr>
            <a:endParaRPr lang="en-US" sz="1200" b="0" baseline="0" dirty="0" smtClean="0"/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buClrTx/>
              <a:buSzTx/>
              <a:buFont typeface="Courier New" pitchFamily="49" charset="0"/>
              <a:buNone/>
              <a:tabLst/>
              <a:defRPr/>
            </a:pPr>
            <a:r>
              <a:rPr lang="en-US" sz="1200" b="0" i="0" u="none" baseline="0" dirty="0" smtClean="0"/>
              <a:t>Cherry </a:t>
            </a:r>
          </a:p>
          <a:p>
            <a:pPr marL="171450" marR="0" indent="-171450" algn="l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 smtClean="0"/>
              <a:t>Color ranges from tan/blonde to deep brown, darkens naturally as it ages</a:t>
            </a:r>
          </a:p>
          <a:p>
            <a:pPr>
              <a:lnSpc>
                <a:spcPct val="120000"/>
              </a:lnSpc>
              <a:buFontTx/>
              <a:buNone/>
            </a:pPr>
            <a:endParaRPr lang="en-US" sz="1200" b="0" baseline="0" dirty="0" smtClean="0"/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buClrTx/>
              <a:buSzTx/>
              <a:buFont typeface="Courier New" pitchFamily="49" charset="0"/>
              <a:buNone/>
              <a:tabLst/>
              <a:defRPr/>
            </a:pPr>
            <a:r>
              <a:rPr lang="en-US" sz="1200" b="0" u="none" baseline="0" dirty="0" smtClean="0"/>
              <a:t>Oak </a:t>
            </a:r>
          </a:p>
          <a:p>
            <a:pPr marL="171450" marR="0" indent="-171450" algn="l" defTabSz="914400" rtl="0" eaLnBrk="1" fontAlgn="auto" latinLnBrk="0" hangingPunct="1">
              <a:lnSpc>
                <a:spcPct val="120000"/>
              </a:lnSpc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Very strong, open grain pattern, color may vary from salmon red to dark cinnamon</a:t>
            </a:r>
          </a:p>
          <a:p>
            <a:pPr marL="171450" marR="0" indent="-171450" algn="l" defTabSz="914400" rtl="0" eaLnBrk="1" fontAlgn="auto" latinLnBrk="0" hangingPunct="1">
              <a:lnSpc>
                <a:spcPct val="120000"/>
              </a:lnSpc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 May include random worm holes, knots and wild grain patterns, and mineral deposits of green, yellow or black</a:t>
            </a:r>
          </a:p>
          <a:p>
            <a:pPr>
              <a:lnSpc>
                <a:spcPct val="120000"/>
              </a:lnSpc>
              <a:buFont typeface="Courier New" pitchFamily="49" charset="0"/>
              <a:buNone/>
            </a:pPr>
            <a:endParaRPr lang="en-US" sz="1200" b="0" dirty="0" smtClean="0"/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buClrTx/>
              <a:buSzTx/>
              <a:buFont typeface="Courier New" pitchFamily="49" charset="0"/>
              <a:buNone/>
              <a:tabLst/>
              <a:defRPr/>
            </a:pPr>
            <a:r>
              <a:rPr lang="en-US" sz="1200" b="0" baseline="0" dirty="0" smtClean="0"/>
              <a:t>Hickory </a:t>
            </a:r>
          </a:p>
          <a:p>
            <a:pPr marL="171450" marR="0" indent="-171450" algn="l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 smtClean="0"/>
              <a:t>Strong, dramatic grain pattern,</a:t>
            </a:r>
            <a:r>
              <a:rPr lang="en-US" sz="1200" b="0" baseline="0" dirty="0" smtClean="0"/>
              <a:t> c</a:t>
            </a:r>
            <a:r>
              <a:rPr lang="en-US" sz="1200" b="0" dirty="0" smtClean="0"/>
              <a:t>olor may change from blonde to tobacco brown</a:t>
            </a:r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   May include random worm holes and knots</a:t>
            </a:r>
          </a:p>
          <a:p>
            <a:pPr>
              <a:lnSpc>
                <a:spcPct val="120000"/>
              </a:lnSpc>
              <a:buFontTx/>
              <a:buNone/>
            </a:pPr>
            <a:endParaRPr lang="en-US" sz="1200" b="0" baseline="0" dirty="0" smtClean="0"/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tabLst/>
              <a:defRPr/>
            </a:pPr>
            <a:r>
              <a:rPr lang="en-US" sz="1200" b="0" baseline="0" dirty="0" smtClean="0"/>
              <a:t>Alder </a:t>
            </a:r>
          </a:p>
          <a:p>
            <a:pPr marL="171450" marR="0" indent="-171450" algn="l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baseline="0" dirty="0" smtClean="0"/>
              <a:t>Fine-grain,  straight texture similar to cherry  and maple</a:t>
            </a:r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   Softest of the hardwoods</a:t>
            </a:r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   Can have color and grain variations, tight pin knots are sometimes present</a:t>
            </a:r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buClrTx/>
              <a:buSzTx/>
              <a:buFont typeface="Arial" pitchFamily="34" charset="0"/>
              <a:buNone/>
              <a:tabLst/>
              <a:defRPr/>
            </a:pPr>
            <a:endParaRPr lang="en-US" sz="1200" b="0" baseline="0" dirty="0" smtClean="0"/>
          </a:p>
          <a:p>
            <a:pPr>
              <a:lnSpc>
                <a:spcPct val="120000"/>
              </a:lnSpc>
              <a:buFont typeface="Courier New" pitchFamily="49" charset="0"/>
              <a:buNone/>
            </a:pPr>
            <a:r>
              <a:rPr lang="en-US" sz="1200" b="0" baseline="0" dirty="0" smtClean="0"/>
              <a:t>Rustic Alder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b="0" baseline="0" dirty="0" smtClean="0"/>
              <a:t>   Light brown and reddish undertones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b="0" baseline="0" dirty="0" smtClean="0"/>
              <a:t>   M</a:t>
            </a:r>
            <a:r>
              <a:rPr lang="en-US" sz="1200" b="0" dirty="0" smtClean="0"/>
              <a:t>ay contain pin holes, open knots, small cracks, bird pecks, mineral streaks and grain variations, some knots</a:t>
            </a:r>
            <a:r>
              <a:rPr lang="en-US" sz="1200" b="0" baseline="0" dirty="0" smtClean="0"/>
              <a:t>              may have holes through the panel, larger holes will not be filled.</a:t>
            </a:r>
            <a:endParaRPr lang="en-US" sz="1200" b="0" dirty="0" smtClean="0"/>
          </a:p>
          <a:p>
            <a:pPr marL="231775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endParaRPr lang="en-US" b="0" baseline="0" dirty="0" smtClean="0"/>
          </a:p>
          <a:p>
            <a:pPr marL="231775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en-US" b="0" baseline="0" dirty="0" smtClean="0"/>
              <a:t>* </a:t>
            </a:r>
            <a:r>
              <a:rPr lang="en-US" b="0" i="1" baseline="0" dirty="0" smtClean="0"/>
              <a:t>When an Opaque finish or an Opaque Glaze finish is specified, the door and/or drawer front center panel may be constructed of Medium Density Fiberboard (MDF), except when Storm finish, Warwick and </a:t>
            </a:r>
            <a:r>
              <a:rPr lang="en-US" b="0" i="1" baseline="0" dirty="0" err="1" smtClean="0"/>
              <a:t>Lynville</a:t>
            </a:r>
            <a:r>
              <a:rPr lang="en-US" b="0" i="1" baseline="0" dirty="0" smtClean="0"/>
              <a:t> door styles, or when Distressing or Heirlooming are specified.  MDF provides a smoother finish when painted, and is more resistant to warping, expansion, and contraction.</a:t>
            </a:r>
            <a:endParaRPr lang="en-US" b="0" baseline="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88BFA-82CD-4DB4-8526-912DCEDF6D8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04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6493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200" dirty="0" smtClean="0"/>
              <a:t>PureStyle™:  </a:t>
            </a:r>
          </a:p>
          <a:p>
            <a:pPr marL="231775" indent="-231775" defTabSz="86493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200" dirty="0" smtClean="0"/>
              <a:t>Durable laminate material that provides superior abrasion resistance and meets/exceeds all KCMA performance standards</a:t>
            </a:r>
          </a:p>
          <a:p>
            <a:pPr marL="231775" indent="-231775" defTabSz="86493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200" dirty="0" smtClean="0"/>
              <a:t>PureStyle™ is Laminate wrapped around door rails and panels and has a clear coat applied to it for durability</a:t>
            </a:r>
          </a:p>
          <a:p>
            <a:pPr marL="231775" indent="-231775" defTabSz="86493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200" dirty="0" smtClean="0"/>
              <a:t>Rail and core material is MDF to ensure a consistent and stable product</a:t>
            </a:r>
          </a:p>
          <a:p>
            <a:pPr marL="231775" marR="0" lvl="0" indent="-231775" algn="l" defTabSz="86493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Manufactured by MasterBrand Cabinets,</a:t>
            </a:r>
            <a:r>
              <a:rPr lang="en-US" sz="1200" baseline="0" dirty="0" smtClean="0"/>
              <a:t> Inc.</a:t>
            </a:r>
            <a:endParaRPr lang="en-US" dirty="0" smtClean="0"/>
          </a:p>
          <a:p>
            <a:pPr marL="231775" indent="-231775" defTabSz="86493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88BFA-82CD-4DB4-8526-912DCEDF6D8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06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en-US" sz="1100" b="0" i="0" baseline="0" dirty="0" smtClean="0"/>
              <a:t>Overlay refers to how much face frame shows when cabinet doors are closed</a:t>
            </a:r>
          </a:p>
          <a:p>
            <a:pPr marL="231775" lvl="1" indent="-2317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100" b="0" i="0" baseline="0" dirty="0" smtClean="0"/>
              <a:t>Full Overlay - Minimal face frame visible when the cabinet doors are closed; styled more like a piece of furniture</a:t>
            </a:r>
          </a:p>
          <a:p>
            <a:pPr marL="231775" lvl="1" indent="-2317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100" b="0" i="0" baseline="0" dirty="0" smtClean="0"/>
              <a:t>Partial Overlay - 1” cabinet face frame shows when doors are closed; considered a more “traditional” cabinet look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sz="1100" b="0" i="0" baseline="0" dirty="0" smtClean="0"/>
              <a:t>Solid Wood vs. Wood Veneer Center Panels</a:t>
            </a:r>
          </a:p>
          <a:p>
            <a:pPr marL="231775" lvl="1" indent="-2317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100" b="0" i="0" baseline="0" dirty="0" smtClean="0"/>
              <a:t>Stiles and rails of the door is always solid wood; center panel is the piece that will vary – solid or veneered</a:t>
            </a:r>
          </a:p>
          <a:p>
            <a:pPr marL="463550" lvl="2" indent="-231775">
              <a:spcBef>
                <a:spcPts val="300"/>
              </a:spcBef>
              <a:spcAft>
                <a:spcPts val="300"/>
              </a:spcAft>
              <a:buFont typeface="Calibri Light" pitchFamily="34" charset="0"/>
              <a:buChar char="−"/>
            </a:pPr>
            <a:r>
              <a:rPr lang="en-US" sz="1100" b="0" i="0" baseline="0" dirty="0" smtClean="0"/>
              <a:t>Solid – Offer more distinct profiling, more color variation  </a:t>
            </a:r>
          </a:p>
          <a:p>
            <a:pPr marL="463550" lvl="2" indent="-231775">
              <a:spcBef>
                <a:spcPts val="300"/>
              </a:spcBef>
              <a:spcAft>
                <a:spcPts val="300"/>
              </a:spcAft>
              <a:buFont typeface="Calibri Light" pitchFamily="34" charset="0"/>
              <a:buChar char="−"/>
            </a:pPr>
            <a:r>
              <a:rPr lang="en-US" sz="1100" b="0" i="0" baseline="0" dirty="0" smtClean="0"/>
              <a:t>Veneer – More linear grain appearance, more uniform color  </a:t>
            </a:r>
          </a:p>
          <a:p>
            <a:pPr marL="463550" lvl="2" indent="-231775">
              <a:spcBef>
                <a:spcPts val="300"/>
              </a:spcBef>
              <a:spcAft>
                <a:spcPts val="300"/>
              </a:spcAft>
              <a:buFont typeface="Calibri Light" pitchFamily="34" charset="0"/>
              <a:buChar char="−"/>
            </a:pPr>
            <a:r>
              <a:rPr lang="en-US" sz="1100" b="0" i="0" baseline="0" dirty="0" smtClean="0"/>
              <a:t>PureStyle and Thermofoil </a:t>
            </a:r>
          </a:p>
          <a:p>
            <a:pPr marL="231775" lvl="1" indent="-2317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100" b="0" i="0" baseline="0" dirty="0" smtClean="0"/>
              <a:t>Doors are made from MDF core</a:t>
            </a:r>
          </a:p>
          <a:p>
            <a:pPr marL="463550" lvl="1" indent="-231775">
              <a:spcBef>
                <a:spcPts val="300"/>
              </a:spcBef>
              <a:spcAft>
                <a:spcPts val="300"/>
              </a:spcAft>
              <a:buFont typeface="Calibri Light" pitchFamily="34" charset="0"/>
              <a:buChar char="−"/>
            </a:pPr>
            <a:r>
              <a:rPr lang="en-US" sz="1100" b="0" i="0" baseline="0" dirty="0" smtClean="0"/>
              <a:t>Solid durability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baseline="0" dirty="0" smtClean="0"/>
              <a:t>Square vs. Arch</a:t>
            </a:r>
          </a:p>
          <a:p>
            <a:pPr marL="231775" lvl="1" indent="-2317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100" b="0" i="0" baseline="0" dirty="0" smtClean="0"/>
              <a:t>Wall cabinets and the upper door of Tall cabinets only; base, office, and vanity cabinets will always have a square profile</a:t>
            </a:r>
          </a:p>
          <a:p>
            <a:pPr marL="463550" lvl="2" indent="-231775">
              <a:spcBef>
                <a:spcPts val="300"/>
              </a:spcBef>
              <a:spcAft>
                <a:spcPts val="300"/>
              </a:spcAft>
              <a:buFont typeface="Calibri Light" pitchFamily="34" charset="0"/>
              <a:buChar char="−"/>
            </a:pPr>
            <a:r>
              <a:rPr lang="en-US" sz="1100" b="0" i="0" baseline="0" dirty="0" smtClean="0"/>
              <a:t>All styles offered with square door profiles; some also offer an arch or cathedral profile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88BFA-82CD-4DB4-8526-912DCEDF6D8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2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1775" indent="-2317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200" b="0" i="0" baseline="0" dirty="0" smtClean="0"/>
              <a:t> The finishing pieces to any project</a:t>
            </a:r>
          </a:p>
          <a:p>
            <a:pPr marL="231775" indent="-2317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200" b="0" i="0" baseline="0" dirty="0" smtClean="0"/>
              <a:t> Personalization / customization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88BFA-82CD-4DB4-8526-912DCEDF6D8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48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1200" b="0" baseline="0" dirty="0" smtClean="0"/>
              <a:t>Modifications - alterations applied to cabinetry, either as a group or to individual pieces, to customize to fit a specific use or environment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b="0" baseline="0" dirty="0" smtClean="0"/>
              <a:t>Can be applied to all types of cabinets: Wall, Tall, Base, Vanity and Office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/>
              <a:t>Many are</a:t>
            </a:r>
            <a:r>
              <a:rPr lang="en-US" b="1" baseline="0" dirty="0" smtClean="0"/>
              <a:t> now No Charge Options, verify with the Price &amp; Spec Book which modifications apply.</a:t>
            </a:r>
            <a:endParaRPr lang="en-US" b="1" dirty="0" smtClean="0"/>
          </a:p>
          <a:p>
            <a:pPr marL="228600" indent="-228600">
              <a:buFont typeface="Arial" pitchFamily="34" charset="0"/>
              <a:buChar char="•"/>
            </a:pPr>
            <a:endParaRPr lang="en-US" sz="1200" b="0" baseline="0" dirty="0" smtClean="0"/>
          </a:p>
          <a:p>
            <a:pPr>
              <a:buFontTx/>
              <a:buNone/>
            </a:pPr>
            <a:endParaRPr lang="en-US" sz="1200" b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88BFA-82CD-4DB4-8526-912DCEDF6D8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46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1200" b="0" i="0" baseline="0" dirty="0" smtClean="0"/>
              <a:t> Make the most of any space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1200" b="0" i="0" baseline="0" dirty="0" smtClean="0"/>
              <a:t> Allow for great accessibility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1200" b="0" i="0" baseline="0" dirty="0" smtClean="0"/>
              <a:t> Used in all rooms of the home</a:t>
            </a:r>
          </a:p>
          <a:p>
            <a:pPr marL="228600" indent="-228600">
              <a:buFontTx/>
              <a:buNone/>
            </a:pPr>
            <a:endParaRPr lang="en-US" sz="1200" b="0" baseline="0" dirty="0" smtClean="0"/>
          </a:p>
          <a:p>
            <a:endParaRPr lang="en-US" sz="1200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88BFA-82CD-4DB4-8526-912DCEDF6D8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49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1775" indent="-2317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200" b="0" baseline="0" dirty="0" smtClean="0"/>
              <a:t>Limited Lifetime Warranty offers peace of mind</a:t>
            </a:r>
          </a:p>
          <a:p>
            <a:pPr marL="231775" indent="-2317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200" b="0" baseline="0" dirty="0" smtClean="0"/>
              <a:t>Kitchen Cabinet Manufacturers Association (KCMA) </a:t>
            </a:r>
          </a:p>
          <a:p>
            <a:pPr marL="231775" indent="219075">
              <a:spcBef>
                <a:spcPts val="300"/>
              </a:spcBef>
              <a:spcAft>
                <a:spcPts val="300"/>
              </a:spcAft>
              <a:buFont typeface="Calibri Light" pitchFamily="34" charset="0"/>
              <a:buChar char="−"/>
            </a:pPr>
            <a:r>
              <a:rPr lang="en-US" sz="1200" b="0" baseline="0" dirty="0" smtClean="0"/>
              <a:t> Independent organization that tests cabinets for quality and durability</a:t>
            </a:r>
          </a:p>
          <a:p>
            <a:pPr marL="463550" indent="-231775">
              <a:spcBef>
                <a:spcPts val="300"/>
              </a:spcBef>
              <a:spcAft>
                <a:spcPts val="300"/>
              </a:spcAft>
              <a:buFont typeface="Calibri Light" pitchFamily="34" charset="0"/>
              <a:buChar char="−"/>
            </a:pPr>
            <a:r>
              <a:rPr lang="en-US" sz="1200" b="0" baseline="0" dirty="0" smtClean="0"/>
              <a:t>Customers can visit KCMA.org to see the list of tests our cabinets undergo for certification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88BFA-82CD-4DB4-8526-912DCEDF6D8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91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i="0" dirty="0" smtClean="0"/>
              <a:t>Kemper is </a:t>
            </a:r>
            <a:r>
              <a:rPr lang="en-US" sz="1200" i="0" baseline="0" dirty="0" smtClean="0"/>
              <a:t>a full semi-custom line of cabinetry focused on quality, intelligent design and style</a:t>
            </a:r>
            <a:endParaRPr lang="en-US" sz="1200" baseline="0" dirty="0" smtClean="0"/>
          </a:p>
          <a:p>
            <a:pPr marL="231775" indent="-2317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200" baseline="0" dirty="0" smtClean="0"/>
              <a:t>Modifications available, allowing design flexibility of almost any space</a:t>
            </a:r>
          </a:p>
          <a:p>
            <a:pPr marL="231775" indent="-2317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200" baseline="0" dirty="0" smtClean="0"/>
              <a:t>Moderately priced</a:t>
            </a:r>
          </a:p>
          <a:p>
            <a:pPr marL="231775" indent="-2317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200" baseline="0" dirty="0" smtClean="0"/>
              <a:t>Meets and exceeds KCMA tests for durability</a:t>
            </a:r>
          </a:p>
          <a:p>
            <a:pPr marL="231775" indent="-2317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200" baseline="0" dirty="0" smtClean="0"/>
              <a:t>Backed by a limited lifetime warranty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2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88BFA-82CD-4DB4-8526-912DCEDF6D8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70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baseline="0" dirty="0" smtClean="0"/>
              <a:t>Choice Construction:</a:t>
            </a: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b="0" baseline="0" dirty="0" smtClean="0"/>
              <a:t>Furniture Board</a:t>
            </a:r>
          </a:p>
          <a:p>
            <a:pPr marL="685800" lvl="1" indent="-228600">
              <a:spcBef>
                <a:spcPts val="300"/>
              </a:spcBef>
              <a:spcAft>
                <a:spcPts val="300"/>
              </a:spcAft>
              <a:buFont typeface="Calibri Light" pitchFamily="34" charset="0"/>
              <a:buChar char="−"/>
            </a:pPr>
            <a:r>
              <a:rPr lang="en-US" b="0" baseline="0" dirty="0" smtClean="0"/>
              <a:t>Meets and exceeds KCMA’s rigorous standards for quality </a:t>
            </a: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b="0" baseline="0" dirty="0" smtClean="0"/>
              <a:t>Exterior Sides </a:t>
            </a:r>
          </a:p>
          <a:p>
            <a:pPr marL="685800" lvl="1" indent="-228600">
              <a:spcBef>
                <a:spcPts val="300"/>
              </a:spcBef>
              <a:spcAft>
                <a:spcPts val="300"/>
              </a:spcAft>
              <a:buFont typeface="Calibri Light" pitchFamily="34" charset="0"/>
              <a:buChar char="−"/>
            </a:pPr>
            <a:r>
              <a:rPr lang="en-US" b="0" baseline="0" dirty="0" smtClean="0"/>
              <a:t>Covered with a laminate material, resembling the cabinet finish selected</a:t>
            </a:r>
          </a:p>
          <a:p>
            <a:pPr marL="685800" lvl="1" indent="-228600">
              <a:spcBef>
                <a:spcPts val="300"/>
              </a:spcBef>
              <a:spcAft>
                <a:spcPts val="300"/>
              </a:spcAft>
              <a:buFont typeface="Calibri Light" pitchFamily="34" charset="0"/>
              <a:buChar char="−"/>
            </a:pPr>
            <a:r>
              <a:rPr lang="en-US" b="0" baseline="0" dirty="0" smtClean="0"/>
              <a:t>Sides are not wood veneer – won’t age in the same way as the doors and face frames</a:t>
            </a:r>
            <a:endParaRPr lang="en-US" b="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/>
              <a:t>Plywood Ends*</a:t>
            </a:r>
            <a:r>
              <a:rPr lang="en-US" b="1" baseline="0" dirty="0" smtClean="0"/>
              <a:t> Construction:</a:t>
            </a:r>
            <a:r>
              <a:rPr lang="en-US" b="0" baseline="0" dirty="0" smtClean="0"/>
              <a:t> </a:t>
            </a:r>
            <a:r>
              <a:rPr lang="en-US" b="0" i="0" baseline="0" dirty="0" smtClean="0"/>
              <a:t>Upgrade from Trademark construction; sides change to plywood</a:t>
            </a:r>
            <a:endParaRPr lang="en-US" b="0" baseline="0" dirty="0" smtClean="0"/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b="0" baseline="0" dirty="0" smtClean="0"/>
              <a:t>Plywood Ends (PE)</a:t>
            </a:r>
            <a:endParaRPr lang="en-US" b="0" i="1" baseline="0" dirty="0" smtClean="0"/>
          </a:p>
          <a:p>
            <a:pPr marL="682625" lvl="1" indent="-225425">
              <a:spcBef>
                <a:spcPts val="300"/>
              </a:spcBef>
              <a:spcAft>
                <a:spcPts val="300"/>
              </a:spcAft>
              <a:buFont typeface="Calibri Light" pitchFamily="34" charset="0"/>
              <a:buChar char="−"/>
            </a:pPr>
            <a:r>
              <a:rPr lang="en-US" dirty="0" smtClean="0"/>
              <a:t>Meets</a:t>
            </a:r>
            <a:r>
              <a:rPr lang="en-US" b="0" baseline="0" dirty="0" smtClean="0"/>
              <a:t> and exceeds KCMA’s rigorous standards for quality </a:t>
            </a: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b="0" baseline="0" dirty="0" smtClean="0"/>
              <a:t>Exterior Sides </a:t>
            </a:r>
          </a:p>
          <a:p>
            <a:pPr marL="685800" lvl="1" indent="-228600">
              <a:spcBef>
                <a:spcPts val="300"/>
              </a:spcBef>
              <a:spcAft>
                <a:spcPts val="300"/>
              </a:spcAft>
              <a:buFont typeface="Calibri Light" pitchFamily="34" charset="0"/>
              <a:buChar char="−"/>
            </a:pPr>
            <a:r>
              <a:rPr lang="en-US" b="0" baseline="0" dirty="0" smtClean="0"/>
              <a:t>Covered with an </a:t>
            </a:r>
            <a:r>
              <a:rPr lang="en-US" b="0" i="0" baseline="0" dirty="0" smtClean="0"/>
              <a:t>unfinished veneer; m</a:t>
            </a:r>
            <a:r>
              <a:rPr lang="en-US" b="0" baseline="0" dirty="0" smtClean="0"/>
              <a:t>ust order PE modification to match with cabinet face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/>
              <a:t>All Plywood*</a:t>
            </a:r>
            <a:r>
              <a:rPr lang="en-US" b="1" baseline="0" dirty="0" smtClean="0"/>
              <a:t> </a:t>
            </a:r>
            <a:r>
              <a:rPr lang="en-US" b="1" dirty="0" smtClean="0"/>
              <a:t>Construction (APC): </a:t>
            </a:r>
            <a:r>
              <a:rPr lang="en-US" b="0" i="0" dirty="0" smtClean="0"/>
              <a:t>Upgrade</a:t>
            </a:r>
            <a:r>
              <a:rPr lang="en-US" b="0" i="0" baseline="0" dirty="0" smtClean="0"/>
              <a:t> from Plywood Ends</a:t>
            </a:r>
            <a:endParaRPr lang="en-US" b="0" baseline="0" dirty="0" smtClean="0"/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b="0" baseline="0" dirty="0" smtClean="0"/>
              <a:t>Plywood throughout the Cabinet</a:t>
            </a:r>
          </a:p>
          <a:p>
            <a:pPr marL="685800" lvl="1" indent="-228600">
              <a:spcBef>
                <a:spcPts val="300"/>
              </a:spcBef>
              <a:spcAft>
                <a:spcPts val="300"/>
              </a:spcAft>
              <a:buFont typeface="Calibri Light" pitchFamily="34" charset="0"/>
              <a:buChar char="−"/>
            </a:pPr>
            <a:r>
              <a:rPr lang="en-US" b="0" baseline="0" dirty="0" smtClean="0"/>
              <a:t>Meets and exceeds KCMA’s rigorous standards for quality </a:t>
            </a: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b="0" baseline="0" dirty="0" smtClean="0"/>
              <a:t>Exterior Sides</a:t>
            </a:r>
          </a:p>
          <a:p>
            <a:pPr marL="685800" lvl="1" indent="-228600">
              <a:spcBef>
                <a:spcPts val="300"/>
              </a:spcBef>
              <a:spcAft>
                <a:spcPts val="300"/>
              </a:spcAft>
              <a:buFont typeface="Calibri Light" pitchFamily="34" charset="0"/>
              <a:buChar char="−"/>
            </a:pPr>
            <a:r>
              <a:rPr lang="en-US" b="0" baseline="0" dirty="0" smtClean="0"/>
              <a:t>Covered with an </a:t>
            </a:r>
            <a:r>
              <a:rPr lang="en-US" b="0" i="0" baseline="0" dirty="0" smtClean="0"/>
              <a:t>unfinished plywood; m</a:t>
            </a:r>
            <a:r>
              <a:rPr lang="en-US" b="0" baseline="0" dirty="0" smtClean="0"/>
              <a:t>ust order PE modification to match with cabinet face</a:t>
            </a: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FontTx/>
              <a:buAutoNum type="arabicPeriod" startAt="2"/>
            </a:pPr>
            <a:endParaRPr lang="en-US" b="0" baseline="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0" dirty="0" smtClean="0"/>
              <a:t>* </a:t>
            </a:r>
            <a:r>
              <a:rPr lang="en-US" b="0" i="1" dirty="0" smtClean="0"/>
              <a:t>All plywood components meet</a:t>
            </a:r>
            <a:r>
              <a:rPr lang="en-US" b="0" i="1" baseline="0" dirty="0" smtClean="0"/>
              <a:t> ANSI/HPVA HP-1 standards, and may contain MDF or particleboard.</a:t>
            </a:r>
            <a:endParaRPr lang="en-US" b="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88BFA-82CD-4DB4-8526-912DCEDF6D8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32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b="0" baseline="0" dirty="0" smtClean="0"/>
              <a:t>Solid 3/8” Load Bearing Back allows for:</a:t>
            </a: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200" b="0" baseline="0" dirty="0" smtClean="0"/>
              <a:t>Distributing cabinet weight along multiple points of contact when installed</a:t>
            </a: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200" b="0" baseline="0" dirty="0" smtClean="0"/>
              <a:t>Cabinet installed through multiple locations on the cabinet back, rather than only through hang rail</a:t>
            </a:r>
          </a:p>
          <a:p>
            <a:pPr marL="231775" indent="-2317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200" b="0" baseline="0" dirty="0" smtClean="0"/>
              <a:t>Solid back meets and exceeds all KCMA testing standards for the load bearing capabilities, when installed properly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/>
              <a:t>Base cabinets have a 3mm system holes for easy drawer &amp; tray installation.</a:t>
            </a:r>
          </a:p>
          <a:p>
            <a:pPr marL="231775" indent="-2317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88BFA-82CD-4DB4-8526-912DCEDF6D8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96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smtClean="0"/>
              <a:t>Wall / Tall Cabinet Shelving:</a:t>
            </a: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200" b="0" baseline="0" dirty="0" smtClean="0"/>
              <a:t>30” and 36” high cabinets come with two adjustable shelves; 42” high cabinets come with three adjustable shelves</a:t>
            </a: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200" b="0" baseline="0" dirty="0" smtClean="0"/>
              <a:t>Sits behind face frame and full depth of interior of the cabinet</a:t>
            </a: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200" b="0" baseline="0" dirty="0" smtClean="0"/>
              <a:t>Same color as cabinet interior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smtClean="0"/>
              <a:t>Base Shelving: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Single adjustable 3/4” thick shelf that is 15” deep</a:t>
            </a: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200" b="0" baseline="0" dirty="0" smtClean="0"/>
              <a:t>Can be replaced with roll trays, either factory or field installed Butt Doors:</a:t>
            </a: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200" b="0" baseline="0" dirty="0" smtClean="0"/>
              <a:t>Greater accessibility with no obstruction into the cabinet opening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88BFA-82CD-4DB4-8526-912DCEDF6D8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18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/>
              <a:t>Four sided construction stands up better to everyday wear and tear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/>
              <a:t>Pulling on the drawer front does not cause it to separate from the box</a:t>
            </a:r>
          </a:p>
          <a:p>
            <a:pPr marL="231775" indent="-2317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200" b="0" i="0" baseline="0" dirty="0" smtClean="0"/>
              <a:t>Dovetail joint - stronger, to hold up against constant opening and closing of the drawer </a:t>
            </a:r>
          </a:p>
          <a:p>
            <a:pPr marL="231775" indent="-2317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200" b="0" i="0" baseline="0" dirty="0" smtClean="0"/>
              <a:t>Drawer bottom is fully captured by the sides of the box, preventing separation</a:t>
            </a:r>
          </a:p>
          <a:p>
            <a:pPr marL="231775" indent="-2317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200" b="0" i="0" baseline="0" dirty="0" smtClean="0"/>
              <a:t>Meets KCMA standards of weight capacity of 15 lbs per sq ft.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88BFA-82CD-4DB4-8526-912DCEDF6D8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01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b="0" baseline="0" dirty="0" smtClean="0"/>
              <a:t>Full Extension Drawer Guides with Smart Stop</a:t>
            </a: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b="0" baseline="0" dirty="0" smtClean="0"/>
              <a:t>Full extension drawer guides allow drawer to extend to face frame, for accessibility to all contents inside the drawer </a:t>
            </a: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b="0" baseline="0" dirty="0" smtClean="0"/>
              <a:t>Smart Stop prevents:</a:t>
            </a:r>
          </a:p>
          <a:p>
            <a:pPr marL="685800" lvl="1" indent="-228600">
              <a:spcBef>
                <a:spcPts val="300"/>
              </a:spcBef>
              <a:spcAft>
                <a:spcPts val="300"/>
              </a:spcAft>
              <a:buFont typeface="Calibri Light" pitchFamily="34" charset="0"/>
              <a:buChar char="−"/>
            </a:pPr>
            <a:r>
              <a:rPr lang="en-US" b="0" baseline="0" dirty="0" smtClean="0"/>
              <a:t>Slamming</a:t>
            </a:r>
          </a:p>
          <a:p>
            <a:pPr marL="685800" lvl="1" indent="-228600">
              <a:spcBef>
                <a:spcPts val="300"/>
              </a:spcBef>
              <a:spcAft>
                <a:spcPts val="300"/>
              </a:spcAft>
              <a:buFont typeface="Calibri Light" pitchFamily="34" charset="0"/>
              <a:buChar char="−"/>
            </a:pPr>
            <a:r>
              <a:rPr lang="en-US" b="0" baseline="0" dirty="0" smtClean="0"/>
              <a:t>Fingers from getting shut in the drawer</a:t>
            </a:r>
            <a:endParaRPr lang="en-US" b="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88BFA-82CD-4DB4-8526-912DCEDF6D8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81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1775" marR="0" lvl="1" indent="-2317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baseline="0" dirty="0" smtClean="0"/>
              <a:t>As humidity levels change in a household, cabinet doors can expand and contract;  The end consumer may want to adjust their doors when this happens.</a:t>
            </a:r>
          </a:p>
          <a:p>
            <a:pPr marL="234841" indent="-234841">
              <a:spcBef>
                <a:spcPts val="308"/>
              </a:spcBef>
              <a:spcAft>
                <a:spcPts val="308"/>
              </a:spcAft>
              <a:buFont typeface="Arial" pitchFamily="34" charset="0"/>
              <a:buChar char="•"/>
            </a:pPr>
            <a:r>
              <a:rPr lang="en-US" b="0" baseline="0" dirty="0" smtClean="0"/>
              <a:t>All doors have 6-way, fully concealed hinges and are adjustable up / down, left / right, and in / out. </a:t>
            </a:r>
            <a:r>
              <a:rPr lang="en-US" b="1" baseline="0" dirty="0" smtClean="0"/>
              <a:t>This can also help with the adjustment of the doors if improperly installed</a:t>
            </a:r>
            <a:r>
              <a:rPr lang="en-US" b="0" baseline="0" dirty="0" smtClean="0"/>
              <a:t>.</a:t>
            </a: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b="0" baseline="0" dirty="0" smtClean="0"/>
              <a:t>The Soft-Close feature is built into the hinge and can be deactivated with the flip of a small grey switch located on the hinge 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cabinets utilize a 170° or 107° 4-way adjustable hinge.</a:t>
            </a:r>
            <a:endParaRPr lang="en-US" b="0" baseline="0" dirty="0" smtClean="0"/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US" b="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88BFA-82CD-4DB4-8526-912DCEDF6D8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06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 selection of door styles 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Multiple wood species, Thermofoil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Specialty Laminates and PureStyle™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88BFA-82CD-4DB4-8526-912DCEDF6D8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78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C63C-4E79-CE4C-8018-66ABEE356A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8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C63C-4E79-CE4C-8018-66ABEE356A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1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927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C63C-4E79-CE4C-8018-66ABEE356A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8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C63C-4E79-CE4C-8018-66ABEE356A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8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C63C-4E79-CE4C-8018-66ABEE356A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2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1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1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C63C-4E79-CE4C-8018-66ABEE356A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12899"/>
            <a:ext cx="4040188" cy="561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12899"/>
            <a:ext cx="4041775" cy="561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C63C-4E79-CE4C-8018-66ABEE356A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5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C63C-4E79-CE4C-8018-66ABEE356A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C63C-4E79-CE4C-8018-66ABEE356A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3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59434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C63C-4E79-CE4C-8018-66ABEE356A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8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688" y="44958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17688" y="3079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7688" y="50625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C63C-4E79-CE4C-8018-66ABEE356A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3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54550"/>
            <a:ext cx="9144000" cy="8034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599318"/>
            <a:ext cx="2133600" cy="236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AC63C-4E79-CE4C-8018-66ABEE356A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895" y="5279667"/>
            <a:ext cx="2216105" cy="28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9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4.jpeg"/><Relationship Id="rId11" Type="http://schemas.openxmlformats.org/officeDocument/2006/relationships/image" Target="../media/image29.tiff"/><Relationship Id="rId5" Type="http://schemas.openxmlformats.org/officeDocument/2006/relationships/image" Target="../media/image23.jpeg"/><Relationship Id="rId10" Type="http://schemas.openxmlformats.org/officeDocument/2006/relationships/image" Target="../media/image28.tiff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49.png"/><Relationship Id="rId4" Type="http://schemas.openxmlformats.org/officeDocument/2006/relationships/image" Target="../media/image4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jpeg"/><Relationship Id="rId12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597400"/>
            <a:ext cx="9144000" cy="226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85C5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174" y="5645436"/>
            <a:ext cx="40949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Features / Benefits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79709" y="6361045"/>
            <a:ext cx="2226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February 2018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C63C-4E79-CE4C-8018-66ABEE356AB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33"/>
          <a:stretch/>
        </p:blipFill>
        <p:spPr>
          <a:xfrm>
            <a:off x="6454452" y="5535631"/>
            <a:ext cx="2887687" cy="2266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2"/>
            <a:ext cx="9144000" cy="46054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70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225552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0" y="713233"/>
            <a:ext cx="9144000" cy="121919"/>
          </a:xfrm>
          <a:prstGeom prst="rect">
            <a:avLst/>
          </a:prstGeom>
          <a:solidFill>
            <a:srgbClr val="A09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C63C-4E79-CE4C-8018-66ABEE356AB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2400" y="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400" b="1" dirty="0" smtClean="0">
                <a:latin typeface="Century Gothic" pitchFamily="34" charset="0"/>
                <a:ea typeface="+mj-ea"/>
                <a:cs typeface="+mj-cs"/>
              </a:rPr>
              <a:t>SPECIES &amp; FINISHES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|</a:t>
            </a:r>
            <a:r>
              <a:rPr lang="en-US" sz="2000" dirty="0" smtClean="0">
                <a:latin typeface="Century Gothic" pitchFamily="34" charset="0"/>
              </a:rPr>
              <a:t> Lasting Beauty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0" y="772204"/>
            <a:ext cx="31242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FEATURES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228599" y="1454692"/>
            <a:ext cx="2894611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en-US" b="1" dirty="0" smtClean="0">
                <a:latin typeface="Century Gothic" pitchFamily="34" charset="0"/>
              </a:rPr>
              <a:t>Offering: </a:t>
            </a:r>
            <a:r>
              <a:rPr lang="en-US" sz="2000" b="1" dirty="0" smtClean="0">
                <a:latin typeface="Century Gothic" pitchFamily="34" charset="0"/>
              </a:rPr>
              <a:t> 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Maple, Cherry, Oak, Hickory, Alder, Rustic Alder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Purestyle</a:t>
            </a:r>
            <a:r>
              <a:rPr lang="en-US" sz="1600" baseline="30000" dirty="0" smtClean="0">
                <a:latin typeface="Century Gothic" pitchFamily="34" charset="0"/>
              </a:rPr>
              <a:t>™</a:t>
            </a:r>
            <a:r>
              <a:rPr lang="en-US" sz="1600" dirty="0" smtClean="0">
                <a:latin typeface="Century Gothic" pitchFamily="34" charset="0"/>
              </a:rPr>
              <a:t>, Thermofoil, and Specialty Laminates</a:t>
            </a:r>
          </a:p>
          <a:p>
            <a:pPr marL="231775" indent="-231775">
              <a:spcAft>
                <a:spcPts val="600"/>
              </a:spcAft>
              <a:defRPr/>
            </a:pPr>
            <a:r>
              <a:rPr lang="en-US" b="1" dirty="0" smtClean="0">
                <a:latin typeface="Century Gothic" pitchFamily="34" charset="0"/>
              </a:rPr>
              <a:t>Finishes:</a:t>
            </a:r>
          </a:p>
          <a:p>
            <a:pPr marL="231775" lvl="0" indent="-2317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Stains, Wood Tone Glazes, </a:t>
            </a:r>
            <a:r>
              <a:rPr lang="en-US" sz="1600" dirty="0" err="1" smtClean="0">
                <a:latin typeface="Century Gothic" pitchFamily="34" charset="0"/>
              </a:rPr>
              <a:t>Opaques</a:t>
            </a:r>
            <a:r>
              <a:rPr lang="en-US" sz="1600" dirty="0" smtClean="0">
                <a:latin typeface="Century Gothic" pitchFamily="34" charset="0"/>
              </a:rPr>
              <a:t> &amp; the Opaque Glazes</a:t>
            </a:r>
          </a:p>
          <a:p>
            <a:pPr marL="231775" lvl="0" indent="-2317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Availability Varies by Wood Species</a:t>
            </a:r>
          </a:p>
          <a:p>
            <a:pPr marL="231775" indent="-231775">
              <a:spcAft>
                <a:spcPts val="600"/>
              </a:spcAft>
              <a:defRPr/>
            </a:pPr>
            <a:r>
              <a:rPr lang="en-US" b="1" dirty="0" smtClean="0">
                <a:latin typeface="Century Gothic" pitchFamily="34" charset="0"/>
              </a:rPr>
              <a:t>Finishes techniques: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Heirloom &amp; Distressing</a:t>
            </a:r>
            <a:endParaRPr lang="en-US" sz="1400" dirty="0" smtClean="0">
              <a:latin typeface="Century Gothic" pitchFamily="34" charset="0"/>
            </a:endParaRPr>
          </a:p>
          <a:p>
            <a:pPr marL="231775" lvl="0" indent="-231775">
              <a:spcAft>
                <a:spcPts val="600"/>
              </a:spcAft>
              <a:defRPr/>
            </a:pPr>
            <a:endParaRPr lang="en-US" sz="1600" dirty="0" smtClean="0">
              <a:latin typeface="Century Gothic" pitchFamily="34" charset="0"/>
            </a:endParaRPr>
          </a:p>
          <a:p>
            <a:pPr marL="231775" lvl="0" indent="-231775">
              <a:spcAft>
                <a:spcPts val="600"/>
              </a:spcAft>
              <a:defRPr/>
            </a:pPr>
            <a:endParaRPr lang="en-US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0" y="1077004"/>
            <a:ext cx="6626" cy="48268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/>
          <p:cNvSpPr txBox="1">
            <a:spLocks/>
          </p:cNvSpPr>
          <p:nvPr/>
        </p:nvSpPr>
        <p:spPr>
          <a:xfrm>
            <a:off x="6096000" y="772204"/>
            <a:ext cx="30480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BENEFITS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248400" y="1454692"/>
            <a:ext cx="2743200" cy="3825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5425" marR="0" lvl="0" indent="-225425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b="1" i="1" dirty="0" smtClean="0">
                <a:latin typeface="Century Gothic" pitchFamily="34" charset="0"/>
              </a:rPr>
              <a:t>Wood species:</a:t>
            </a:r>
          </a:p>
          <a:p>
            <a:pPr marL="228600" lvl="1" indent="-2286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Multiple</a:t>
            </a:r>
            <a:r>
              <a:rPr kumimoji="0" lang="en-US" sz="16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wood species covering multiple price points</a:t>
            </a:r>
          </a:p>
          <a:p>
            <a:pPr marL="228600" lvl="1" indent="-228600">
              <a:spcBef>
                <a:spcPts val="600"/>
              </a:spcBef>
              <a:spcAft>
                <a:spcPts val="600"/>
              </a:spcAft>
            </a:pPr>
            <a:r>
              <a:rPr lang="en-US" b="1" i="1" dirty="0" smtClean="0">
                <a:latin typeface="Century Gothic" pitchFamily="34" charset="0"/>
              </a:rPr>
              <a:t>Finishes:</a:t>
            </a:r>
          </a:p>
          <a:p>
            <a:pPr marL="228600" lvl="1" indent="-2286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i="1" dirty="0" smtClean="0">
                <a:latin typeface="Century Gothic" pitchFamily="34" charset="0"/>
              </a:rPr>
              <a:t>A wide selection of colors options to choose from to create your desired look</a:t>
            </a:r>
          </a:p>
          <a:p>
            <a:pPr marL="228600" lvl="1" indent="-228600">
              <a:spcBef>
                <a:spcPts val="600"/>
              </a:spcBef>
              <a:spcAft>
                <a:spcPts val="600"/>
              </a:spcAft>
            </a:pPr>
            <a:r>
              <a:rPr lang="en-US" b="1" i="1" dirty="0" smtClean="0">
                <a:latin typeface="Century Gothic" pitchFamily="34" charset="0"/>
              </a:rPr>
              <a:t>Finish techniques:</a:t>
            </a:r>
          </a:p>
          <a:p>
            <a:pPr marL="228600" lvl="1" indent="-2286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i="1" dirty="0" smtClean="0">
                <a:latin typeface="Century Gothic" pitchFamily="34" charset="0"/>
              </a:rPr>
              <a:t>Heirloom &amp; distressing techniques create a custom look for your space</a:t>
            </a:r>
          </a:p>
          <a:p>
            <a:pPr marL="228600" lvl="1" indent="-228600">
              <a:spcBef>
                <a:spcPts val="600"/>
              </a:spcBef>
              <a:spcAft>
                <a:spcPts val="600"/>
              </a:spcAft>
              <a:buFont typeface="Century Gothic" pitchFamily="34" charset="0"/>
              <a:buChar char="−"/>
            </a:pPr>
            <a:endParaRPr lang="en-US" sz="1600" i="1" dirty="0" smtClean="0">
              <a:latin typeface="Century Gothic" pitchFamily="34" charset="0"/>
            </a:endParaRPr>
          </a:p>
        </p:txBody>
      </p:sp>
      <p:pic>
        <p:nvPicPr>
          <p:cNvPr id="13" name="Picture 3" descr="B:\1A.MBCI RGB Library 050213\SDKR Shared\Finish Block\4.AlderNt.F.jpg"/>
          <p:cNvPicPr>
            <a:picLocks noChangeAspect="1" noChangeArrowheads="1"/>
          </p:cNvPicPr>
          <p:nvPr/>
        </p:nvPicPr>
        <p:blipFill>
          <a:blip r:embed="rId4" cstate="print"/>
          <a:srcRect l="14286" t="40860" r="34286" b="24731"/>
          <a:stretch>
            <a:fillRect/>
          </a:stretch>
        </p:blipFill>
        <p:spPr bwMode="auto">
          <a:xfrm>
            <a:off x="3352800" y="2982004"/>
            <a:ext cx="1400175" cy="1066800"/>
          </a:xfrm>
          <a:prstGeom prst="rect">
            <a:avLst/>
          </a:prstGeom>
          <a:noFill/>
        </p:spPr>
      </p:pic>
      <p:pic>
        <p:nvPicPr>
          <p:cNvPr id="14" name="Picture 4" descr="B:\1A.MBCI RGB Library 050213\SDKR Shared\Door\SDK_SDKR Shared Door\Elston\3.ElsBreLrsRANt5.D3.jpg"/>
          <p:cNvPicPr>
            <a:picLocks noChangeAspect="1" noChangeArrowheads="1"/>
          </p:cNvPicPr>
          <p:nvPr/>
        </p:nvPicPr>
        <p:blipFill>
          <a:blip r:embed="rId5" cstate="print"/>
          <a:srcRect l="40099" t="40457" r="22277" b="42843"/>
          <a:stretch>
            <a:fillRect/>
          </a:stretch>
        </p:blipFill>
        <p:spPr bwMode="auto">
          <a:xfrm>
            <a:off x="3581400" y="2677204"/>
            <a:ext cx="1447800" cy="1066800"/>
          </a:xfrm>
          <a:prstGeom prst="rect">
            <a:avLst/>
          </a:prstGeom>
          <a:noFill/>
        </p:spPr>
      </p:pic>
      <p:pic>
        <p:nvPicPr>
          <p:cNvPr id="15" name="Picture 7" descr="Z:\1A_MasterBrand RGB 0509\Aristokraft\Finish Block\Aok.HickoryNt.F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23333" b="15148"/>
          <a:stretch/>
        </p:blipFill>
        <p:spPr bwMode="auto">
          <a:xfrm>
            <a:off x="3857625" y="2372404"/>
            <a:ext cx="14001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Z:\1A_MasterBrand RGB 0509\Aristokraft\Finish Block\Aok.OakNt.F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4"/>
          <a:stretch/>
        </p:blipFill>
        <p:spPr bwMode="auto">
          <a:xfrm>
            <a:off x="4086225" y="2070271"/>
            <a:ext cx="1400175" cy="106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Z:\1A_MasterBrand RGB 0509\Aristokraft\Finish Block\Aok.CherryWe.F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1"/>
          <a:stretch/>
        </p:blipFill>
        <p:spPr bwMode="auto">
          <a:xfrm>
            <a:off x="4314825" y="1689271"/>
            <a:ext cx="1400175" cy="106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Z:\1A_MasterBrand RGB 0509\Aristokraft\Finish Block\Aok.MapleNt.F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77"/>
          <a:stretch/>
        </p:blipFill>
        <p:spPr bwMode="auto">
          <a:xfrm>
            <a:off x="4543425" y="1305604"/>
            <a:ext cx="14001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Z:\1A_MasterBrand RGB 0511\SDKR Shared\Lifestyle_Style Stories\4.SulliDistMPb.L.tif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" r="24746"/>
          <a:stretch/>
        </p:blipFill>
        <p:spPr bwMode="auto">
          <a:xfrm>
            <a:off x="3048000" y="4353604"/>
            <a:ext cx="132521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Z:\1A_MasterBrand RGB 0511\SDKR Shared\Lifestyle_Style Stories\4.BrantMHOa.L.tif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r="13148"/>
          <a:stretch/>
        </p:blipFill>
        <p:spPr bwMode="auto">
          <a:xfrm>
            <a:off x="4618383" y="4353604"/>
            <a:ext cx="132521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6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25552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713233"/>
            <a:ext cx="9144000" cy="121919"/>
          </a:xfrm>
          <a:prstGeom prst="rect">
            <a:avLst/>
          </a:prstGeom>
          <a:solidFill>
            <a:srgbClr val="A09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C63C-4E79-CE4C-8018-66ABEE356AB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76200" y="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400" b="1" noProof="0" dirty="0" smtClean="0">
                <a:latin typeface="Century Gothic" pitchFamily="34" charset="0"/>
                <a:ea typeface="+mj-ea"/>
                <a:cs typeface="+mj-cs"/>
              </a:rPr>
              <a:t>PURESTYLE</a:t>
            </a:r>
            <a:r>
              <a:rPr lang="en-US" sz="2400" b="1" baseline="30000" noProof="0" dirty="0" smtClean="0">
                <a:latin typeface="Century Gothic" pitchFamily="34" charset="0"/>
                <a:ea typeface="+mj-ea"/>
                <a:cs typeface="+mj-cs"/>
              </a:rPr>
              <a:t>™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000" b="1" dirty="0" smtClean="0">
                <a:latin typeface="Century Gothic" pitchFamily="34" charset="0"/>
              </a:rPr>
              <a:t>| </a:t>
            </a:r>
            <a:r>
              <a:rPr lang="en-US" sz="2000" dirty="0" smtClean="0">
                <a:latin typeface="Century Gothic" pitchFamily="34" charset="0"/>
              </a:rPr>
              <a:t>Durability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715000" y="1658112"/>
            <a:ext cx="3429000" cy="4053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1" indent="-228600">
              <a:spcBef>
                <a:spcPts val="4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600" i="1" dirty="0" smtClean="0">
                <a:latin typeface="Century Gothic" pitchFamily="34" charset="0"/>
              </a:rPr>
              <a:t>Appearance of paint without the cost</a:t>
            </a:r>
          </a:p>
          <a:p>
            <a:pPr marL="685800" lvl="2" indent="-228600">
              <a:buFont typeface="Century Gothic" pitchFamily="34" charset="0"/>
              <a:buChar char="−"/>
            </a:pPr>
            <a:r>
              <a:rPr lang="en-US" sz="1500" i="1" dirty="0" smtClean="0">
                <a:latin typeface="Century Gothic" pitchFamily="34" charset="0"/>
              </a:rPr>
              <a:t>Uniform color; consistency</a:t>
            </a:r>
          </a:p>
          <a:p>
            <a:pPr marL="685800" lvl="2" indent="-228600">
              <a:spcBef>
                <a:spcPts val="400"/>
              </a:spcBef>
              <a:spcAft>
                <a:spcPts val="1000"/>
              </a:spcAft>
              <a:buFont typeface="Century Gothic" pitchFamily="34" charset="0"/>
              <a:buChar char="−"/>
            </a:pPr>
            <a:r>
              <a:rPr lang="en-US" sz="1500" i="1" dirty="0" smtClean="0">
                <a:latin typeface="Century Gothic" pitchFamily="34" charset="0"/>
              </a:rPr>
              <a:t>No cracking or peeling</a:t>
            </a:r>
          </a:p>
          <a:p>
            <a:pPr marL="228600" lvl="1" indent="-228600">
              <a:buFont typeface="Arial" pitchFamily="34" charset="0"/>
              <a:buChar char="•"/>
            </a:pPr>
            <a:r>
              <a:rPr lang="en-US" sz="1600" i="1" dirty="0" smtClean="0">
                <a:latin typeface="Century Gothic" pitchFamily="34" charset="0"/>
              </a:rPr>
              <a:t>Crisp, clean detailing</a:t>
            </a:r>
          </a:p>
          <a:p>
            <a:pPr marL="685800" lvl="2" indent="-228600">
              <a:spcAft>
                <a:spcPts val="1000"/>
              </a:spcAft>
              <a:buFont typeface="Century Gothic" pitchFamily="34" charset="0"/>
              <a:buChar char="−"/>
            </a:pPr>
            <a:r>
              <a:rPr kumimoji="0" lang="en-US" sz="15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Color, design </a:t>
            </a:r>
            <a:r>
              <a:rPr lang="en-US" sz="1500" i="1" dirty="0" smtClean="0">
                <a:latin typeface="Century Gothic" pitchFamily="34" charset="0"/>
              </a:rPr>
              <a:t>&amp; </a:t>
            </a:r>
            <a:r>
              <a:rPr kumimoji="0" lang="en-US" sz="15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style flexibility</a:t>
            </a:r>
          </a:p>
          <a:p>
            <a:pPr marL="228600" lvl="1" indent="-228600">
              <a:buFont typeface="Arial" pitchFamily="34" charset="0"/>
              <a:buChar char="•"/>
            </a:pPr>
            <a:r>
              <a:rPr lang="en-US" sz="1600" i="1" baseline="0" dirty="0" smtClean="0">
                <a:latin typeface="Century Gothic" pitchFamily="34" charset="0"/>
              </a:rPr>
              <a:t>Maximum</a:t>
            </a:r>
            <a:r>
              <a:rPr lang="en-US" sz="1600" i="1" dirty="0" smtClean="0">
                <a:latin typeface="Century Gothic" pitchFamily="34" charset="0"/>
              </a:rPr>
              <a:t> durability </a:t>
            </a:r>
          </a:p>
          <a:p>
            <a:pPr marL="685800" lvl="2" indent="-228600">
              <a:spcBef>
                <a:spcPts val="400"/>
              </a:spcBef>
              <a:spcAft>
                <a:spcPts val="600"/>
              </a:spcAft>
              <a:buFont typeface="Century Gothic" pitchFamily="34" charset="0"/>
              <a:buChar char="−"/>
            </a:pPr>
            <a:r>
              <a:rPr lang="en-US" sz="1500" i="1" dirty="0" smtClean="0">
                <a:latin typeface="Century Gothic" pitchFamily="34" charset="0"/>
              </a:rPr>
              <a:t>M</a:t>
            </a:r>
            <a:r>
              <a:rPr lang="en-US" sz="1500" i="1" dirty="0" smtClean="0">
                <a:latin typeface="Century Gothic" pitchFamily="34" charset="0"/>
              </a:rPr>
              <a:t>inimal</a:t>
            </a:r>
            <a:r>
              <a:rPr kumimoji="0" lang="en-US" sz="15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US" sz="15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contraction</a:t>
            </a:r>
            <a:r>
              <a:rPr lang="en-US" sz="1500" i="1" dirty="0" smtClean="0">
                <a:latin typeface="Century Gothic" pitchFamily="34" charset="0"/>
              </a:rPr>
              <a:t> / </a:t>
            </a:r>
            <a:r>
              <a:rPr kumimoji="0" lang="en-US" sz="15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expans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ion</a:t>
            </a:r>
          </a:p>
          <a:p>
            <a:pPr marL="685800" lvl="2" indent="-228600">
              <a:spcBef>
                <a:spcPts val="400"/>
              </a:spcBef>
              <a:spcAft>
                <a:spcPts val="600"/>
              </a:spcAft>
              <a:buFont typeface="Century Gothic" pitchFamily="34" charset="0"/>
              <a:buChar char="−"/>
            </a:pPr>
            <a:r>
              <a:rPr lang="en-US" sz="1500" i="1" dirty="0" smtClean="0">
                <a:latin typeface="Century Gothic" pitchFamily="34" charset="0"/>
              </a:rPr>
              <a:t>Minimizes </a:t>
            </a:r>
            <a:r>
              <a:rPr lang="en-US" sz="1500" i="1" dirty="0" smtClean="0">
                <a:latin typeface="Century Gothic" pitchFamily="34" charset="0"/>
              </a:rPr>
              <a:t>delamination</a:t>
            </a:r>
            <a:endParaRPr lang="en-US" sz="1500" i="1" dirty="0" smtClean="0">
              <a:latin typeface="Century Gothic" pitchFamily="34" charset="0"/>
            </a:endParaRPr>
          </a:p>
          <a:p>
            <a:pPr marL="228600" lvl="1" indent="-228600">
              <a:buFont typeface="Arial" pitchFamily="34" charset="0"/>
              <a:buChar char="•"/>
            </a:pPr>
            <a:r>
              <a:rPr lang="en-US" sz="1600" i="1" dirty="0" smtClean="0">
                <a:latin typeface="Century Gothic" pitchFamily="34" charset="0"/>
              </a:rPr>
              <a:t>Care &amp; maintenance ease</a:t>
            </a:r>
          </a:p>
          <a:p>
            <a:pPr marL="685800" lvl="2" indent="-228600">
              <a:spcBef>
                <a:spcPts val="400"/>
              </a:spcBef>
              <a:spcAft>
                <a:spcPts val="600"/>
              </a:spcAft>
              <a:buFont typeface="Century Gothic" pitchFamily="34" charset="0"/>
              <a:buChar char="−"/>
            </a:pPr>
            <a:r>
              <a:rPr lang="en-US" sz="1500" i="1" dirty="0" smtClean="0">
                <a:latin typeface="Century Gothic" pitchFamily="34" charset="0"/>
              </a:rPr>
              <a:t>Resistant to stains &amp; moisture</a:t>
            </a: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76200" y="911352"/>
            <a:ext cx="31242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FEATURES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304800" y="1673352"/>
            <a:ext cx="3200400" cy="4282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700" dirty="0" smtClean="0">
                <a:latin typeface="Century Gothic" pitchFamily="34" charset="0"/>
              </a:rPr>
              <a:t>Revolutionary New Material</a:t>
            </a:r>
          </a:p>
          <a:p>
            <a:pPr marL="688975" lvl="1" indent="-231775">
              <a:spcBef>
                <a:spcPts val="600"/>
              </a:spcBef>
              <a:spcAft>
                <a:spcPts val="600"/>
              </a:spcAft>
              <a:buFont typeface="Century Gothic" pitchFamily="34" charset="0"/>
              <a:buChar char="−"/>
              <a:defRPr/>
            </a:pPr>
            <a:r>
              <a:rPr lang="en-US" sz="1500" dirty="0" smtClean="0">
                <a:latin typeface="Century Gothic" pitchFamily="34" charset="0"/>
              </a:rPr>
              <a:t>Environmentally Friendly, Nontoxic, Cellulose-Based</a:t>
            </a:r>
          </a:p>
          <a:p>
            <a:pPr marL="688975" lvl="1" indent="-231775">
              <a:spcBef>
                <a:spcPts val="600"/>
              </a:spcBef>
              <a:spcAft>
                <a:spcPts val="600"/>
              </a:spcAft>
              <a:buFont typeface="Century Gothic" pitchFamily="34" charset="0"/>
              <a:buChar char="−"/>
              <a:defRPr/>
            </a:pPr>
            <a:r>
              <a:rPr lang="en-US" sz="1500" dirty="0" smtClean="0">
                <a:latin typeface="Century Gothic" pitchFamily="34" charset="0"/>
              </a:rPr>
              <a:t>Bridges the Gap Between Thermofoil &amp; Painted Wood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700" dirty="0" smtClean="0">
                <a:latin typeface="Century Gothic" pitchFamily="34" charset="0"/>
              </a:rPr>
              <a:t>True 5-Piece Door  Construction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700" dirty="0" smtClean="0">
                <a:latin typeface="Century Gothic" pitchFamily="34" charset="0"/>
              </a:rPr>
              <a:t>Fully Wrapped &amp; Protected MDF Substrate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700" dirty="0" smtClean="0">
                <a:latin typeface="Century Gothic" pitchFamily="34" charset="0"/>
              </a:rPr>
              <a:t>Dowel and Glued Joinery</a:t>
            </a:r>
          </a:p>
          <a:p>
            <a:pPr marL="688975" lvl="1" indent="-231775">
              <a:spcBef>
                <a:spcPts val="600"/>
              </a:spcBef>
              <a:spcAft>
                <a:spcPts val="600"/>
              </a:spcAft>
              <a:buFont typeface="Century Gothic" pitchFamily="34" charset="0"/>
              <a:buChar char="−"/>
              <a:defRPr/>
            </a:pPr>
            <a:endParaRPr lang="en-US" sz="1600" dirty="0" smtClean="0">
              <a:latin typeface="Century Gothic" pitchFamily="34" charset="0"/>
            </a:endParaRP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605670" y="1033670"/>
            <a:ext cx="19878" cy="48900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 txBox="1">
            <a:spLocks/>
          </p:cNvSpPr>
          <p:nvPr/>
        </p:nvSpPr>
        <p:spPr>
          <a:xfrm>
            <a:off x="5943600" y="911352"/>
            <a:ext cx="30480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BENEFITS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814780"/>
            <a:ext cx="1777198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2274780"/>
            <a:ext cx="1765426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1004780"/>
            <a:ext cx="1765426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3544780"/>
            <a:ext cx="1777195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6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225552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713233"/>
            <a:ext cx="9144000" cy="121919"/>
          </a:xfrm>
          <a:prstGeom prst="rect">
            <a:avLst/>
          </a:prstGeom>
          <a:solidFill>
            <a:srgbClr val="A09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C63C-4E79-CE4C-8018-66ABEE356AB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2400" y="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400" b="1" noProof="0" dirty="0" smtClean="0">
                <a:latin typeface="Century Gothic" pitchFamily="34" charset="0"/>
                <a:ea typeface="+mj-ea"/>
                <a:cs typeface="+mj-cs"/>
              </a:rPr>
              <a:t>DOORS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|</a:t>
            </a:r>
            <a:r>
              <a:rPr lang="en-US" sz="2000" dirty="0" smtClean="0">
                <a:latin typeface="Century Gothic" pitchFamily="34" charset="0"/>
              </a:rPr>
              <a:t> Styling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248400" y="1673352"/>
            <a:ext cx="2667000" cy="3901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1" indent="-228600">
              <a:spcBef>
                <a:spcPct val="20000"/>
              </a:spcBef>
              <a:spcAft>
                <a:spcPts val="1600"/>
              </a:spcAft>
              <a:buFont typeface="Arial" pitchFamily="34" charset="0"/>
              <a:buChar char="•"/>
            </a:pPr>
            <a:r>
              <a:rPr lang="en-US" sz="1600" i="1" dirty="0" smtClean="0">
                <a:latin typeface="Century Gothic" pitchFamily="34" charset="0"/>
              </a:rPr>
              <a:t>Broad assortment of combined features to give you numerous door styles from which to choose</a:t>
            </a:r>
          </a:p>
          <a:p>
            <a:pPr marL="228600" lvl="1" indent="-228600">
              <a:spcBef>
                <a:spcPct val="20000"/>
              </a:spcBef>
              <a:spcAft>
                <a:spcPts val="1600"/>
              </a:spcAft>
              <a:buFont typeface="Arial" pitchFamily="34" charset="0"/>
              <a:buChar char="•"/>
            </a:pPr>
            <a:r>
              <a:rPr lang="en-US" sz="1600" i="1" dirty="0" smtClean="0">
                <a:latin typeface="Century Gothic" pitchFamily="34" charset="0"/>
              </a:rPr>
              <a:t>Wide breadth of styles to meet your taste</a:t>
            </a: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0" y="881190"/>
            <a:ext cx="31242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FEATURES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228600" y="1673352"/>
            <a:ext cx="2057400" cy="4206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1775" indent="-231775">
              <a:spcBef>
                <a:spcPct val="20000"/>
              </a:spcBef>
              <a:spcAft>
                <a:spcPts val="16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Full Overlay vs. Partial Overlay</a:t>
            </a:r>
          </a:p>
          <a:p>
            <a:pPr marL="231775" indent="-231775">
              <a:spcBef>
                <a:spcPct val="20000"/>
              </a:spcBef>
              <a:spcAft>
                <a:spcPts val="16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Solid Wood vs. Wood Veneer</a:t>
            </a:r>
          </a:p>
          <a:p>
            <a:pPr marL="231775" lvl="0" indent="-231775">
              <a:spcBef>
                <a:spcPct val="20000"/>
              </a:spcBef>
              <a:spcAft>
                <a:spcPts val="16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Recessed Center Panel vs. Raised Center Panel vs. Reversed Raised Center Panel</a:t>
            </a:r>
          </a:p>
          <a:p>
            <a:pPr marL="231775" lvl="0" indent="-231775">
              <a:spcBef>
                <a:spcPct val="20000"/>
              </a:spcBef>
              <a:spcAft>
                <a:spcPts val="16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Square Profile vs. Arch Profile</a:t>
            </a:r>
          </a:p>
          <a:p>
            <a:pPr marL="231775" indent="-231775">
              <a:spcBef>
                <a:spcPct val="2000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102626" y="977613"/>
            <a:ext cx="13252" cy="47672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 txBox="1">
            <a:spLocks/>
          </p:cNvSpPr>
          <p:nvPr/>
        </p:nvSpPr>
        <p:spPr>
          <a:xfrm>
            <a:off x="6096000" y="881190"/>
            <a:ext cx="30480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BENEFITS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13" name="Picture 12" descr="Sch.NobOCo.D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85553" y="3624734"/>
            <a:ext cx="1447800" cy="2286000"/>
          </a:xfrm>
          <a:prstGeom prst="rect">
            <a:avLst/>
          </a:prstGeom>
        </p:spPr>
      </p:pic>
      <p:pic>
        <p:nvPicPr>
          <p:cNvPr id="14" name="Picture 13" descr="4.EssBayCerArlCSg.D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31196" y="1110134"/>
            <a:ext cx="1395233" cy="2286000"/>
          </a:xfrm>
          <a:prstGeom prst="rect">
            <a:avLst/>
          </a:prstGeom>
        </p:spPr>
      </p:pic>
      <p:pic>
        <p:nvPicPr>
          <p:cNvPr id="16" name="Picture 15" descr="4.ChaCrsGalWynACf5.D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2746513" y="1110134"/>
            <a:ext cx="1386184" cy="2299304"/>
          </a:xfrm>
          <a:prstGeom prst="rect">
            <a:avLst/>
          </a:prstGeom>
        </p:spPr>
      </p:pic>
      <p:pic>
        <p:nvPicPr>
          <p:cNvPr id="1026" name="Picture 2" descr="Y:\1A.Launch RGBs\SDK Rustic Hickory\3.ElsBreLrsRHSah5.D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31196" y="3621156"/>
            <a:ext cx="1387929" cy="2286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6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25552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713233"/>
            <a:ext cx="9144000" cy="121919"/>
          </a:xfrm>
          <a:prstGeom prst="rect">
            <a:avLst/>
          </a:prstGeom>
          <a:solidFill>
            <a:srgbClr val="A09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C63C-4E79-CE4C-8018-66ABEE356AB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76200" y="0"/>
            <a:ext cx="9220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dirty="0" smtClean="0">
                <a:latin typeface="Century Gothic" pitchFamily="34" charset="0"/>
                <a:ea typeface="+mj-ea"/>
                <a:cs typeface="+mj-cs"/>
              </a:rPr>
              <a:t>MOULDINGS &amp; EMBELLISHMENTS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|</a:t>
            </a:r>
            <a:r>
              <a:rPr lang="en-US" sz="2000" dirty="0" smtClean="0">
                <a:latin typeface="Century Gothic" pitchFamily="34" charset="0"/>
              </a:rPr>
              <a:t> Decorative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248400" y="1454692"/>
            <a:ext cx="2667000" cy="4053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1" indent="-228600">
              <a:spcBef>
                <a:spcPct val="20000"/>
              </a:spcBef>
              <a:spcAft>
                <a:spcPts val="1600"/>
              </a:spcAft>
              <a:buFont typeface="Arial" pitchFamily="34" charset="0"/>
              <a:buChar char="•"/>
            </a:pPr>
            <a:r>
              <a:rPr lang="en-US" sz="1600" i="1" dirty="0" smtClean="0">
                <a:latin typeface="Century Gothic" pitchFamily="34" charset="0"/>
              </a:rPr>
              <a:t>Customize your space with stylized accents</a:t>
            </a:r>
          </a:p>
          <a:p>
            <a:pPr marL="228600" lvl="1" indent="-228600">
              <a:spcBef>
                <a:spcPct val="20000"/>
              </a:spcBef>
              <a:spcAft>
                <a:spcPts val="1600"/>
              </a:spcAft>
              <a:buFont typeface="Arial" pitchFamily="34" charset="0"/>
              <a:buChar char="•"/>
            </a:pPr>
            <a:r>
              <a:rPr lang="en-US" sz="1600" i="1" noProof="0" dirty="0" smtClean="0">
                <a:latin typeface="Century Gothic" pitchFamily="34" charset="0"/>
              </a:rPr>
              <a:t>Accents available in styles from traditional to contemporary</a:t>
            </a:r>
            <a:endParaRPr kumimoji="0" lang="en-US" sz="16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28600" lvl="1" indent="-228600">
              <a:spcBef>
                <a:spcPct val="20000"/>
              </a:spcBef>
              <a:spcAft>
                <a:spcPts val="1600"/>
              </a:spcAft>
              <a:buFont typeface="Arial" pitchFamily="34" charset="0"/>
              <a:buChar char="•"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Highlight design elements</a:t>
            </a:r>
            <a:endParaRPr lang="en-US" sz="1600" i="1" dirty="0" smtClean="0">
              <a:latin typeface="Century Gothic" pitchFamily="34" charset="0"/>
            </a:endParaRPr>
          </a:p>
          <a:p>
            <a:pPr marL="228600" lvl="1" indent="-228600">
              <a:spcBef>
                <a:spcPct val="20000"/>
              </a:spcBef>
              <a:spcAft>
                <a:spcPts val="1600"/>
              </a:spcAft>
              <a:buFont typeface="Arial" pitchFamily="34" charset="0"/>
              <a:buChar char="•"/>
            </a:pPr>
            <a:r>
              <a:rPr kumimoji="0" lang="en-US" sz="16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Create a focal point or a furniture look</a:t>
            </a:r>
            <a:endParaRPr kumimoji="0" lang="en-US" sz="16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0" y="692692"/>
            <a:ext cx="31242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FEATURES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228600" y="1454692"/>
            <a:ext cx="2438400" cy="3977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1600" dirty="0" smtClean="0">
                <a:latin typeface="Century Gothic" pitchFamily="34" charset="0"/>
              </a:rPr>
              <a:t>Including:</a:t>
            </a:r>
          </a:p>
          <a:p>
            <a:pPr marL="231775" indent="-231775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Top and Bottom </a:t>
            </a:r>
            <a:r>
              <a:rPr lang="en-US" sz="1600" dirty="0" err="1" smtClean="0">
                <a:latin typeface="Century Gothic" pitchFamily="34" charset="0"/>
              </a:rPr>
              <a:t>Mouldings</a:t>
            </a:r>
            <a:endParaRPr lang="en-US" sz="1600" dirty="0" smtClean="0">
              <a:latin typeface="Century Gothic" pitchFamily="34" charset="0"/>
            </a:endParaRPr>
          </a:p>
          <a:p>
            <a:pPr marL="231775" indent="-231775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Glass Door Inserts</a:t>
            </a:r>
          </a:p>
          <a:p>
            <a:pPr marL="231775" indent="-231775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Furniture Feet, Turnings, and Legs</a:t>
            </a:r>
          </a:p>
          <a:p>
            <a:pPr marL="231775" lvl="0" indent="-231775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Valances</a:t>
            </a:r>
          </a:p>
          <a:p>
            <a:pPr marL="231775" lvl="0" indent="-231775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Corbels, Rosettes, and Overlays</a:t>
            </a:r>
            <a:endParaRPr lang="en-US" sz="16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6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600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0" y="997492"/>
            <a:ext cx="6626" cy="4826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 txBox="1">
            <a:spLocks/>
          </p:cNvSpPr>
          <p:nvPr/>
        </p:nvSpPr>
        <p:spPr>
          <a:xfrm>
            <a:off x="6096000" y="692692"/>
            <a:ext cx="30480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BENEFITS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13" name="Picture 12" descr="3.WallTopHingeMSto.A.jpg"/>
          <p:cNvPicPr>
            <a:picLocks noChangeAspect="1"/>
          </p:cNvPicPr>
          <p:nvPr/>
        </p:nvPicPr>
        <p:blipFill>
          <a:blip r:embed="rId4" cstate="print"/>
          <a:srcRect l="10187" b="7356"/>
          <a:stretch>
            <a:fillRect/>
          </a:stretch>
        </p:blipFill>
        <p:spPr>
          <a:xfrm>
            <a:off x="3137037" y="2774306"/>
            <a:ext cx="1251448" cy="1676044"/>
          </a:xfrm>
          <a:prstGeom prst="rect">
            <a:avLst/>
          </a:prstGeom>
        </p:spPr>
      </p:pic>
      <p:pic>
        <p:nvPicPr>
          <p:cNvPr id="14" name="Picture 13" descr="4.CubbiesMCocSto.A.jpg"/>
          <p:cNvPicPr>
            <a:picLocks noChangeAspect="1"/>
          </p:cNvPicPr>
          <p:nvPr/>
        </p:nvPicPr>
        <p:blipFill>
          <a:blip r:embed="rId5" cstate="print"/>
          <a:srcRect l="5147" b="7356"/>
          <a:stretch>
            <a:fillRect/>
          </a:stretch>
        </p:blipFill>
        <p:spPr>
          <a:xfrm>
            <a:off x="4556423" y="2774306"/>
            <a:ext cx="1307903" cy="1676044"/>
          </a:xfrm>
          <a:prstGeom prst="rect">
            <a:avLst/>
          </a:prstGeom>
        </p:spPr>
      </p:pic>
      <p:pic>
        <p:nvPicPr>
          <p:cNvPr id="15" name="Picture 14" descr="4.HearthMMsCCf.A.jpg"/>
          <p:cNvPicPr>
            <a:picLocks noChangeAspect="1"/>
          </p:cNvPicPr>
          <p:nvPr/>
        </p:nvPicPr>
        <p:blipFill>
          <a:blip r:embed="rId6" cstate="print"/>
          <a:srcRect b="30517"/>
          <a:stretch>
            <a:fillRect/>
          </a:stretch>
        </p:blipFill>
        <p:spPr>
          <a:xfrm>
            <a:off x="3124200" y="4546356"/>
            <a:ext cx="2709670" cy="1404136"/>
          </a:xfrm>
          <a:prstGeom prst="rect">
            <a:avLst/>
          </a:prstGeom>
        </p:spPr>
      </p:pic>
      <p:pic>
        <p:nvPicPr>
          <p:cNvPr id="16" name="Picture 15" descr="3.AcanthusInsertMCocGs.M.jpg"/>
          <p:cNvPicPr>
            <a:picLocks noChangeAspect="1"/>
          </p:cNvPicPr>
          <p:nvPr/>
        </p:nvPicPr>
        <p:blipFill>
          <a:blip r:embed="rId7" cstate="print"/>
          <a:srcRect b="16595"/>
          <a:stretch>
            <a:fillRect/>
          </a:stretch>
        </p:blipFill>
        <p:spPr>
          <a:xfrm>
            <a:off x="3124200" y="1174106"/>
            <a:ext cx="2743200" cy="15111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6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225552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713233"/>
            <a:ext cx="9144000" cy="121919"/>
          </a:xfrm>
          <a:prstGeom prst="rect">
            <a:avLst/>
          </a:prstGeom>
          <a:solidFill>
            <a:srgbClr val="A09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C63C-4E79-CE4C-8018-66ABEE356AB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2400" y="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400" b="1" dirty="0" smtClean="0">
                <a:latin typeface="Century Gothic" pitchFamily="34" charset="0"/>
                <a:ea typeface="+mj-ea"/>
                <a:cs typeface="+mj-cs"/>
              </a:rPr>
              <a:t>MODIFICATIONS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|</a:t>
            </a:r>
            <a:r>
              <a:rPr lang="en-US" sz="2000" dirty="0" smtClean="0">
                <a:latin typeface="Century Gothic" pitchFamily="34" charset="0"/>
              </a:rPr>
              <a:t> Performance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248400" y="1673352"/>
            <a:ext cx="2895600" cy="4053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1" indent="-228600">
              <a:spcBef>
                <a:spcPct val="20000"/>
              </a:spcBef>
              <a:spcAft>
                <a:spcPts val="1600"/>
              </a:spcAft>
              <a:buFont typeface="Arial" pitchFamily="34" charset="0"/>
              <a:buChar char="•"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Maximize</a:t>
            </a:r>
            <a:r>
              <a:rPr kumimoji="0" lang="en-US" sz="16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storage </a:t>
            </a:r>
            <a:r>
              <a:rPr lang="en-US" sz="1600" i="1" dirty="0" smtClean="0">
                <a:latin typeface="Century Gothic" pitchFamily="34" charset="0"/>
              </a:rPr>
              <a:t>by adding storage where not possible before!</a:t>
            </a:r>
            <a:endParaRPr kumimoji="0" lang="en-US" sz="1600" b="0" i="1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28600" lvl="1" indent="-228600">
              <a:spcBef>
                <a:spcPct val="20000"/>
              </a:spcBef>
              <a:spcAft>
                <a:spcPts val="1600"/>
              </a:spcAft>
              <a:buFont typeface="Arial" pitchFamily="34" charset="0"/>
              <a:buChar char="•"/>
            </a:pPr>
            <a:r>
              <a:rPr lang="en-US" sz="1600" i="1" baseline="0" dirty="0" smtClean="0">
                <a:latin typeface="Century Gothic" pitchFamily="34" charset="0"/>
              </a:rPr>
              <a:t>Factory installed accessories</a:t>
            </a:r>
            <a:r>
              <a:rPr lang="en-US" sz="1600" i="1" dirty="0" smtClean="0">
                <a:latin typeface="Century Gothic" pitchFamily="34" charset="0"/>
              </a:rPr>
              <a:t> save installation time and costs</a:t>
            </a:r>
            <a:endParaRPr kumimoji="0" lang="en-US" sz="16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28600" lvl="1" indent="-228600">
              <a:spcBef>
                <a:spcPct val="20000"/>
              </a:spcBef>
              <a:spcAft>
                <a:spcPts val="1600"/>
              </a:spcAft>
              <a:buFont typeface="Arial" pitchFamily="34" charset="0"/>
              <a:buChar char="•"/>
            </a:pPr>
            <a:r>
              <a:rPr lang="en-US" sz="1600" i="1" dirty="0" smtClean="0">
                <a:latin typeface="Century Gothic" pitchFamily="34" charset="0"/>
              </a:rPr>
              <a:t>Customize your cabinets to fit your dimensions and your style</a:t>
            </a: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0" y="911352"/>
            <a:ext cx="31242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FEATURES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228600" y="1567336"/>
            <a:ext cx="2514600" cy="4282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1775" indent="-231775">
              <a:spcAft>
                <a:spcPts val="600"/>
              </a:spcAft>
              <a:defRPr/>
            </a:pPr>
            <a:r>
              <a:rPr lang="en-US" sz="1600" dirty="0" smtClean="0">
                <a:latin typeface="Century Gothic" pitchFamily="34" charset="0"/>
              </a:rPr>
              <a:t>Including:</a:t>
            </a:r>
          </a:p>
          <a:p>
            <a:pPr marL="231775" indent="-231775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Increased and Reduced Depth</a:t>
            </a:r>
          </a:p>
          <a:p>
            <a:pPr marL="231775" indent="-231775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Installed Tray Dividers, Roll Trays &amp; Deep Roll Trays</a:t>
            </a:r>
          </a:p>
          <a:p>
            <a:pPr marL="231775" indent="-231775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Authentic Ends and Face Frame and Door On End</a:t>
            </a:r>
          </a:p>
          <a:p>
            <a:pPr marL="231775" lvl="0" indent="-231775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Matching Interior</a:t>
            </a:r>
          </a:p>
          <a:p>
            <a:pPr marL="231775" lvl="0" indent="-231775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Inverted Frame</a:t>
            </a:r>
          </a:p>
          <a:p>
            <a:pPr marL="231775" lvl="0" indent="-231775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 err="1" smtClean="0">
                <a:latin typeface="Century Gothic" pitchFamily="34" charset="0"/>
              </a:rPr>
              <a:t>Toekick</a:t>
            </a:r>
            <a:r>
              <a:rPr lang="en-US" sz="1600" dirty="0" smtClean="0">
                <a:latin typeface="Century Gothic" pitchFamily="34" charset="0"/>
              </a:rPr>
              <a:t> Drawers and Toe Space Alteration</a:t>
            </a:r>
          </a:p>
          <a:p>
            <a:pPr marL="231775" lvl="0" indent="-231775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Many, Many More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6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600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0" y="1216152"/>
            <a:ext cx="6626" cy="47672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 txBox="1">
            <a:spLocks/>
          </p:cNvSpPr>
          <p:nvPr/>
        </p:nvSpPr>
        <p:spPr>
          <a:xfrm>
            <a:off x="6096000" y="911352"/>
            <a:ext cx="30480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BENEFITS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13" name="Picture 2" descr="B:\1A.MBCI RGB Library 050213\SDKR Shared\Storage\Base\4.InvertBaseCabMWi.S.jpg"/>
          <p:cNvPicPr>
            <a:picLocks noChangeAspect="1" noChangeArrowheads="1"/>
          </p:cNvPicPr>
          <p:nvPr/>
        </p:nvPicPr>
        <p:blipFill>
          <a:blip r:embed="rId4" cstate="print"/>
          <a:srcRect t="14995"/>
          <a:stretch>
            <a:fillRect/>
          </a:stretch>
        </p:blipFill>
        <p:spPr bwMode="auto">
          <a:xfrm>
            <a:off x="4495800" y="3882142"/>
            <a:ext cx="1371600" cy="2058410"/>
          </a:xfrm>
          <a:prstGeom prst="rect">
            <a:avLst/>
          </a:prstGeom>
          <a:noFill/>
        </p:spPr>
      </p:pic>
      <p:pic>
        <p:nvPicPr>
          <p:cNvPr id="14" name="Picture 3" descr="B:\1A.MBCI RGB Library 050213\SDKR Shared\Storage\Base\4.TraxUtilityMBk.S.jpg"/>
          <p:cNvPicPr>
            <a:picLocks noChangeAspect="1" noChangeArrowheads="1"/>
          </p:cNvPicPr>
          <p:nvPr/>
        </p:nvPicPr>
        <p:blipFill>
          <a:blip r:embed="rId5" cstate="print"/>
          <a:srcRect l="22876" t="9804"/>
          <a:stretch>
            <a:fillRect/>
          </a:stretch>
        </p:blipFill>
        <p:spPr bwMode="auto">
          <a:xfrm>
            <a:off x="2819400" y="3883152"/>
            <a:ext cx="1524000" cy="2047068"/>
          </a:xfrm>
          <a:prstGeom prst="rect">
            <a:avLst/>
          </a:prstGeom>
          <a:noFill/>
        </p:spPr>
      </p:pic>
      <p:pic>
        <p:nvPicPr>
          <p:cNvPr id="15" name="Picture 4" descr="B:\1A.MBCI RGB Library 050213\SDKR Shared\Storage\Tall\3.TTrayDivMCocGs.S.jpg"/>
          <p:cNvPicPr>
            <a:picLocks noChangeAspect="1" noChangeArrowheads="1"/>
          </p:cNvPicPr>
          <p:nvPr/>
        </p:nvPicPr>
        <p:blipFill>
          <a:blip r:embed="rId6" cstate="print"/>
          <a:srcRect t="20168" b="14286"/>
          <a:stretch>
            <a:fillRect/>
          </a:stretch>
        </p:blipFill>
        <p:spPr bwMode="auto">
          <a:xfrm>
            <a:off x="2819400" y="1597152"/>
            <a:ext cx="3048000" cy="21336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6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225552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713233"/>
            <a:ext cx="9144000" cy="121919"/>
          </a:xfrm>
          <a:prstGeom prst="rect">
            <a:avLst/>
          </a:prstGeom>
          <a:solidFill>
            <a:srgbClr val="A09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C63C-4E79-CE4C-8018-66ABEE356AB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2400" y="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100" b="1" dirty="0" smtClean="0">
                <a:latin typeface="Century Gothic" pitchFamily="34" charset="0"/>
                <a:ea typeface="+mj-ea"/>
                <a:cs typeface="+mj-cs"/>
              </a:rPr>
              <a:t>ORGANIZATION &amp; ACCESSORIES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|</a:t>
            </a:r>
            <a:r>
              <a:rPr lang="en-US" sz="2000" dirty="0" smtClean="0">
                <a:latin typeface="Century Gothic" pitchFamily="34" charset="0"/>
              </a:rPr>
              <a:t> Storage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248400" y="1454691"/>
            <a:ext cx="2667000" cy="4053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1" indent="-228600">
              <a:spcBef>
                <a:spcPts val="4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Amazing</a:t>
            </a:r>
            <a:r>
              <a:rPr kumimoji="0" lang="en-US" sz="16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selection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of </a:t>
            </a:r>
            <a:r>
              <a:rPr lang="en-US" sz="1600" i="1" dirty="0" smtClean="0">
                <a:latin typeface="Century Gothic" pitchFamily="34" charset="0"/>
              </a:rPr>
              <a:t>organizational cabinets</a:t>
            </a:r>
            <a:endParaRPr kumimoji="0" lang="en-US" sz="16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28600" lvl="1" indent="-228600">
              <a:spcBef>
                <a:spcPts val="4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600" i="1" dirty="0" smtClean="0">
                <a:latin typeface="Century Gothic" pitchFamily="34" charset="0"/>
              </a:rPr>
              <a:t>Increase accessibility into your cabinets</a:t>
            </a:r>
          </a:p>
          <a:p>
            <a:pPr marL="228600" lvl="1" indent="-228600">
              <a:spcBef>
                <a:spcPts val="4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Customize</a:t>
            </a:r>
            <a:r>
              <a:rPr kumimoji="0" lang="en-US" sz="16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your space for your storage needs</a:t>
            </a:r>
          </a:p>
          <a:p>
            <a:pPr marL="228600" lvl="1" indent="-228600">
              <a:spcBef>
                <a:spcPts val="4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600" i="1" dirty="0" smtClean="0">
                <a:latin typeface="Century Gothic" pitchFamily="34" charset="0"/>
              </a:rPr>
              <a:t>Use in kitchens, baths, offices, play rooms, or any room in the house </a:t>
            </a: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0" y="692691"/>
            <a:ext cx="31242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FEATURES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228600" y="1454691"/>
            <a:ext cx="2590800" cy="4282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400"/>
              </a:spcBef>
              <a:spcAft>
                <a:spcPts val="600"/>
              </a:spcAft>
              <a:defRPr/>
            </a:pPr>
            <a:r>
              <a:rPr lang="en-US" sz="1700" dirty="0" smtClean="0">
                <a:latin typeface="Century Gothic" pitchFamily="34" charset="0"/>
              </a:rPr>
              <a:t>Organizational cabinets include:</a:t>
            </a:r>
          </a:p>
          <a:p>
            <a:pPr marL="231775" indent="-231775"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SuperCabinet</a:t>
            </a:r>
            <a:r>
              <a:rPr lang="en-US" sz="1600" baseline="30000" dirty="0" smtClean="0">
                <a:latin typeface="Century Gothic" pitchFamily="34" charset="0"/>
              </a:rPr>
              <a:t>™</a:t>
            </a:r>
          </a:p>
          <a:p>
            <a:pPr marL="231775" indent="-231775"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Sink Base SuperCabinet</a:t>
            </a:r>
            <a:r>
              <a:rPr lang="en-US" sz="1600" baseline="30000" dirty="0" smtClean="0">
                <a:latin typeface="Century Gothic" pitchFamily="34" charset="0"/>
              </a:rPr>
              <a:t>™</a:t>
            </a:r>
            <a:endParaRPr lang="en-US" sz="1600" dirty="0" smtClean="0">
              <a:latin typeface="Century Gothic" pitchFamily="34" charset="0"/>
            </a:endParaRPr>
          </a:p>
          <a:p>
            <a:pPr marL="231775" indent="-231775"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Roll Trays and Pull- Outs</a:t>
            </a:r>
          </a:p>
          <a:p>
            <a:pPr marL="231775" lvl="0" indent="-231775"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Wall and Base Message Center</a:t>
            </a:r>
          </a:p>
          <a:p>
            <a:pPr marL="231775" lvl="0" indent="-231775"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Base Pots &amp; Pans Pull-Out </a:t>
            </a:r>
          </a:p>
          <a:p>
            <a:pPr marL="231775" lvl="0" indent="-231775"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Lazy </a:t>
            </a:r>
            <a:r>
              <a:rPr lang="en-US" sz="1600" dirty="0" err="1" smtClean="0">
                <a:latin typeface="Century Gothic" pitchFamily="34" charset="0"/>
              </a:rPr>
              <a:t>Susans</a:t>
            </a:r>
            <a:r>
              <a:rPr lang="en-US" sz="1600" dirty="0" smtClean="0">
                <a:latin typeface="Century Gothic" pitchFamily="34" charset="0"/>
              </a:rPr>
              <a:t> and Blind Corner Organization</a:t>
            </a:r>
          </a:p>
          <a:p>
            <a:pPr marL="231775" lvl="0" indent="-231775"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Cutlery Dividers</a:t>
            </a:r>
          </a:p>
          <a:p>
            <a:pPr marL="231775" indent="-231775"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0" y="898100"/>
            <a:ext cx="0" cy="510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 txBox="1">
            <a:spLocks/>
          </p:cNvSpPr>
          <p:nvPr/>
        </p:nvSpPr>
        <p:spPr>
          <a:xfrm>
            <a:off x="6096000" y="692691"/>
            <a:ext cx="30480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BENEFITS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13" name="Picture 12" descr="3.BsPantryPoutMCocGs.S.jpg"/>
          <p:cNvPicPr>
            <a:picLocks noChangeAspect="1"/>
          </p:cNvPicPr>
          <p:nvPr/>
        </p:nvPicPr>
        <p:blipFill>
          <a:blip r:embed="rId4" cstate="print"/>
          <a:srcRect b="3125"/>
          <a:stretch>
            <a:fillRect/>
          </a:stretch>
        </p:blipFill>
        <p:spPr>
          <a:xfrm>
            <a:off x="2895600" y="3565100"/>
            <a:ext cx="1408624" cy="2209800"/>
          </a:xfrm>
          <a:prstGeom prst="rect">
            <a:avLst/>
          </a:prstGeom>
        </p:spPr>
      </p:pic>
      <p:pic>
        <p:nvPicPr>
          <p:cNvPr id="14" name="Picture 13" descr="3.MessagCtrDuoMCld.S2.jpg"/>
          <p:cNvPicPr>
            <a:picLocks noChangeAspect="1"/>
          </p:cNvPicPr>
          <p:nvPr/>
        </p:nvPicPr>
        <p:blipFill>
          <a:blip r:embed="rId5" cstate="print"/>
          <a:srcRect r="8781"/>
          <a:stretch>
            <a:fillRect/>
          </a:stretch>
        </p:blipFill>
        <p:spPr>
          <a:xfrm>
            <a:off x="4501893" y="3567648"/>
            <a:ext cx="1365507" cy="2207252"/>
          </a:xfrm>
          <a:prstGeom prst="rect">
            <a:avLst/>
          </a:prstGeom>
        </p:spPr>
      </p:pic>
      <p:pic>
        <p:nvPicPr>
          <p:cNvPr id="15" name="Picture 14" descr="3.BaseSuperCabOSah.S.jpg"/>
          <p:cNvPicPr>
            <a:picLocks noChangeAspect="1"/>
          </p:cNvPicPr>
          <p:nvPr/>
        </p:nvPicPr>
        <p:blipFill>
          <a:blip r:embed="rId6" cstate="print"/>
          <a:srcRect t="6897"/>
          <a:stretch>
            <a:fillRect/>
          </a:stretch>
        </p:blipFill>
        <p:spPr>
          <a:xfrm>
            <a:off x="2971800" y="1355300"/>
            <a:ext cx="2878504" cy="2057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6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225552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713233"/>
            <a:ext cx="9144000" cy="121919"/>
          </a:xfrm>
          <a:prstGeom prst="rect">
            <a:avLst/>
          </a:prstGeom>
          <a:solidFill>
            <a:srgbClr val="A09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C63C-4E79-CE4C-8018-66ABEE356AB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2400" y="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atin typeface="Century Gothic" pitchFamily="34" charset="0"/>
                <a:ea typeface="+mj-ea"/>
                <a:cs typeface="+mj-cs"/>
              </a:rPr>
              <a:t>QUALITY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| </a:t>
            </a:r>
            <a:r>
              <a:rPr lang="en-US" sz="2000" dirty="0" smtClean="0">
                <a:latin typeface="Century Gothic" pitchFamily="34" charset="0"/>
                <a:ea typeface="+mj-ea"/>
                <a:cs typeface="+mj-cs"/>
              </a:rPr>
              <a:t>Warranty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0" y="756964"/>
            <a:ext cx="31242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FEATURES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082748" y="1077004"/>
            <a:ext cx="13252" cy="48665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/>
          <p:cNvSpPr txBox="1">
            <a:spLocks/>
          </p:cNvSpPr>
          <p:nvPr/>
        </p:nvSpPr>
        <p:spPr>
          <a:xfrm>
            <a:off x="6096000" y="756964"/>
            <a:ext cx="30480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BENEFITS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304800" y="1534204"/>
            <a:ext cx="3276600" cy="4282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US" sz="2000" b="1" dirty="0" smtClean="0">
                <a:latin typeface="Century Gothic" pitchFamily="34" charset="0"/>
              </a:rPr>
              <a:t>Lifetime Limited Warranty:</a:t>
            </a:r>
          </a:p>
          <a:p>
            <a:pPr marL="228600" lvl="1" indent="-228600">
              <a:spcBef>
                <a:spcPts val="400"/>
              </a:spcBef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en-US" sz="1600" smtClean="0">
                <a:latin typeface="Century Gothic" pitchFamily="34" charset="0"/>
              </a:rPr>
              <a:t>Products Will </a:t>
            </a:r>
            <a:r>
              <a:rPr lang="en-US" sz="1600" dirty="0" smtClean="0">
                <a:latin typeface="Century Gothic" pitchFamily="34" charset="0"/>
              </a:rPr>
              <a:t>Be Free From Defects in Material and Workmanship Under Normal Use</a:t>
            </a:r>
          </a:p>
          <a:p>
            <a:pPr marL="228600" lvl="1" indent="-228600">
              <a:spcBef>
                <a:spcPts val="400"/>
              </a:spcBef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Warranted to the Original Consumer for the Lifetime of the Kitchen</a:t>
            </a:r>
            <a:r>
              <a:rPr lang="en-US" sz="1600" baseline="30000" dirty="0" smtClean="0">
                <a:latin typeface="Century Gothic" pitchFamily="34" charset="0"/>
              </a:rPr>
              <a:t>*</a:t>
            </a:r>
          </a:p>
          <a:p>
            <a:pPr marL="0" lvl="1">
              <a:spcBef>
                <a:spcPts val="400"/>
              </a:spcBef>
              <a:spcAft>
                <a:spcPts val="800"/>
              </a:spcAft>
              <a:defRPr/>
            </a:pPr>
            <a:r>
              <a:rPr lang="en-US" sz="2000" b="1" dirty="0" smtClean="0">
                <a:latin typeface="Century Gothic" pitchFamily="34" charset="0"/>
              </a:rPr>
              <a:t>Environmental Stewardship Program:</a:t>
            </a:r>
          </a:p>
          <a:p>
            <a:pPr marL="228600" indent="-228600">
              <a:spcBef>
                <a:spcPts val="4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Century Gothic" pitchFamily="34" charset="0"/>
              </a:rPr>
              <a:t>Making Sure More Than Just Your Cabinets Last</a:t>
            </a:r>
            <a:endParaRPr lang="en-US" sz="1100" i="1" dirty="0" smtClean="0">
              <a:latin typeface="Century Gothic" pitchFamily="34" charset="0"/>
            </a:endParaRPr>
          </a:p>
          <a:p>
            <a:pPr marL="228600" lvl="1" indent="-228600">
              <a:spcBef>
                <a:spcPts val="400"/>
              </a:spcBef>
              <a:spcAft>
                <a:spcPts val="800"/>
              </a:spcAft>
              <a:defRPr/>
            </a:pPr>
            <a:r>
              <a:rPr lang="en-US" sz="1000" i="1" dirty="0" smtClean="0">
                <a:latin typeface="Century Gothic" pitchFamily="34" charset="0"/>
              </a:rPr>
              <a:t>* Non-transferrable to subsequent owners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marL="231775" indent="-231775">
              <a:spcBef>
                <a:spcPts val="400"/>
              </a:spcBef>
              <a:spcAft>
                <a:spcPts val="80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6288156" y="1560703"/>
            <a:ext cx="2855843" cy="3749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i="1" dirty="0" smtClean="0">
                <a:latin typeface="Century Gothic" pitchFamily="34" charset="0"/>
              </a:rPr>
              <a:t>You can choose </a:t>
            </a:r>
            <a:r>
              <a:rPr lang="en-US" sz="1600" i="1" dirty="0" smtClean="0">
                <a:latin typeface="Century Gothic" pitchFamily="34" charset="0"/>
              </a:rPr>
              <a:t>Kemper </a:t>
            </a:r>
            <a:r>
              <a:rPr lang="en-US" sz="1600" i="1" dirty="0" smtClean="0">
                <a:latin typeface="Century Gothic" pitchFamily="34" charset="0"/>
              </a:rPr>
              <a:t>with confidence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i="1" dirty="0" smtClean="0">
                <a:latin typeface="Century Gothic" pitchFamily="34" charset="0"/>
              </a:rPr>
              <a:t>Quality assurance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i="1" dirty="0" smtClean="0">
                <a:latin typeface="Century Gothic" pitchFamily="34" charset="0"/>
              </a:rPr>
              <a:t>If product damage occurs, MasterBrand Cabinets will facilitate making it right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i="1" dirty="0" smtClean="0">
                <a:latin typeface="Century Gothic" pitchFamily="34" charset="0"/>
              </a:rPr>
              <a:t>KCMA rated for quality and environmental  manufacturing practices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748" y="1560703"/>
            <a:ext cx="1295400" cy="10001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168726"/>
            <a:ext cx="2503747" cy="18244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6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225552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713233"/>
            <a:ext cx="9144000" cy="121919"/>
          </a:xfrm>
          <a:prstGeom prst="rect">
            <a:avLst/>
          </a:prstGeom>
          <a:solidFill>
            <a:srgbClr val="A09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C63C-4E79-CE4C-8018-66ABEE356AB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atin typeface="Century Gothic" pitchFamily="34" charset="0"/>
                <a:ea typeface="+mj-ea"/>
                <a:cs typeface="+mj-cs"/>
              </a:rPr>
              <a:t>WHY KEMPER?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| </a:t>
            </a:r>
            <a:r>
              <a:rPr lang="en-US" sz="2000" dirty="0" smtClean="0">
                <a:latin typeface="Century Gothic" pitchFamily="34" charset="0"/>
                <a:ea typeface="+mj-ea"/>
                <a:cs typeface="+mj-cs"/>
              </a:rPr>
              <a:t>Overview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493643" y="1073692"/>
            <a:ext cx="4114800" cy="2606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685800" lvl="1" indent="-228600">
              <a:spcBef>
                <a:spcPct val="20000"/>
              </a:spcBef>
              <a:spcAft>
                <a:spcPts val="1200"/>
              </a:spcAft>
              <a:buFont typeface="Century Gothic" pitchFamily="34" charset="0"/>
              <a:buChar char="−"/>
              <a:defRPr/>
            </a:pPr>
            <a:endParaRPr lang="en-US" sz="1600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243" y="921292"/>
            <a:ext cx="4343400" cy="5029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 l="5455" t="10526" r="5455" b="15789"/>
          <a:stretch>
            <a:fillRect/>
          </a:stretch>
        </p:blipFill>
        <p:spPr bwMode="auto">
          <a:xfrm>
            <a:off x="4876800" y="1139952"/>
            <a:ext cx="4000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7"/>
          <p:cNvSpPr txBox="1">
            <a:spLocks/>
          </p:cNvSpPr>
          <p:nvPr/>
        </p:nvSpPr>
        <p:spPr>
          <a:xfrm>
            <a:off x="530954" y="1139952"/>
            <a:ext cx="3968476" cy="2606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r>
              <a:rPr lang="en-US" sz="1600" dirty="0" smtClean="0">
                <a:latin typeface="Century Gothic" pitchFamily="34" charset="0"/>
              </a:rPr>
              <a:t>Kemper is the perfect balance of beauty, strength and function, making it the best overall value in the industry</a:t>
            </a:r>
          </a:p>
          <a:p>
            <a:pPr marL="285750" lvl="0" indent="-285750">
              <a:spcAft>
                <a:spcPts val="1400"/>
              </a:spcAft>
              <a:buFont typeface="Arial" pitchFamily="34" charset="0"/>
              <a:buChar char="•"/>
            </a:pPr>
            <a:r>
              <a:rPr lang="en-US" sz="1300" dirty="0" smtClean="0">
                <a:latin typeface="Century Gothic" pitchFamily="34" charset="0"/>
              </a:rPr>
              <a:t>Founded in 1926, with more </a:t>
            </a:r>
            <a:r>
              <a:rPr lang="en-US" sz="1300" dirty="0" smtClean="0">
                <a:latin typeface="Century Gothic" pitchFamily="34" charset="0"/>
              </a:rPr>
              <a:t>than </a:t>
            </a:r>
            <a:r>
              <a:rPr lang="en-US" sz="1300" dirty="0" smtClean="0">
                <a:latin typeface="Century Gothic" pitchFamily="34" charset="0"/>
              </a:rPr>
              <a:t>90 years of experience providing cabinetry solutions</a:t>
            </a:r>
          </a:p>
          <a:p>
            <a:pPr marL="285750" lvl="0" indent="-285750">
              <a:spcAft>
                <a:spcPts val="1400"/>
              </a:spcAft>
              <a:buFont typeface="Arial" pitchFamily="34" charset="0"/>
              <a:buChar char="•"/>
            </a:pPr>
            <a:r>
              <a:rPr lang="en-US" sz="1300" dirty="0" smtClean="0">
                <a:latin typeface="Century Gothic" pitchFamily="34" charset="0"/>
              </a:rPr>
              <a:t>Manufactured and Shipped from Grants Pass, OR;  Arthur, IL; and Auburn, AL</a:t>
            </a:r>
          </a:p>
          <a:p>
            <a:pPr marL="292100" indent="-292100">
              <a:spcAft>
                <a:spcPts val="140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Century Gothic" pitchFamily="34" charset="0"/>
              </a:rPr>
              <a:t>Full semi-custom line with broad SKU offering and modifications, ensuring ample design flexibility for nearly any project</a:t>
            </a:r>
          </a:p>
          <a:p>
            <a:pPr marL="285750" lvl="0" indent="-285750">
              <a:spcAft>
                <a:spcPts val="1400"/>
              </a:spcAft>
              <a:buFont typeface="Arial" pitchFamily="34" charset="0"/>
              <a:buChar char="•"/>
            </a:pPr>
            <a:r>
              <a:rPr lang="en-US" sz="1300" dirty="0" smtClean="0">
                <a:latin typeface="Century Gothic" pitchFamily="34" charset="0"/>
              </a:rPr>
              <a:t>Validated color palette to address current consumer preferences</a:t>
            </a:r>
          </a:p>
          <a:p>
            <a:pPr marL="285750" lvl="0" indent="-285750">
              <a:spcAft>
                <a:spcPts val="1400"/>
              </a:spcAft>
              <a:buFont typeface="Arial" pitchFamily="34" charset="0"/>
              <a:buChar char="•"/>
            </a:pPr>
            <a:r>
              <a:rPr lang="en-US" sz="1300" dirty="0" smtClean="0">
                <a:latin typeface="Century Gothic" pitchFamily="34" charset="0"/>
              </a:rPr>
              <a:t>No charge Express Response program</a:t>
            </a:r>
          </a:p>
          <a:p>
            <a:pPr marL="285750" indent="-285750">
              <a:spcAft>
                <a:spcPts val="1400"/>
              </a:spcAft>
              <a:buFont typeface="Arial" pitchFamily="34" charset="0"/>
              <a:buChar char="•"/>
            </a:pPr>
            <a:r>
              <a:rPr lang="en-US" sz="1300" dirty="0" smtClean="0">
                <a:latin typeface="Century Gothic" pitchFamily="34" charset="0"/>
              </a:rPr>
              <a:t>ESP - Environmental Stewardship Program Certified</a:t>
            </a:r>
          </a:p>
          <a:p>
            <a:pPr marL="285750" indent="-285750">
              <a:spcAft>
                <a:spcPts val="1400"/>
              </a:spcAft>
              <a:buFont typeface="Arial" pitchFamily="34" charset="0"/>
              <a:buChar char="•"/>
            </a:pPr>
            <a:r>
              <a:rPr lang="en-US" sz="1300" dirty="0" smtClean="0">
                <a:latin typeface="Century Gothic" pitchFamily="34" charset="0"/>
              </a:rPr>
              <a:t>Limited Lifetime Warranty</a:t>
            </a:r>
          </a:p>
          <a:p>
            <a:pPr marL="285750" lvl="0" indent="-285750">
              <a:spcAft>
                <a:spcPts val="1000"/>
              </a:spcAft>
              <a:buFont typeface="Arial" pitchFamily="34" charset="0"/>
              <a:buChar char="•"/>
            </a:pPr>
            <a:endParaRPr lang="en-US" sz="1400" dirty="0" smtClean="0">
              <a:latin typeface="Century Gothic" pitchFamily="34" charset="0"/>
            </a:endParaRPr>
          </a:p>
          <a:p>
            <a:pPr marL="685800" lvl="1" indent="-228600">
              <a:spcBef>
                <a:spcPct val="20000"/>
              </a:spcBef>
              <a:spcAft>
                <a:spcPts val="500"/>
              </a:spcAft>
              <a:buFont typeface="Century Gothic" pitchFamily="34" charset="0"/>
              <a:buChar char="−"/>
              <a:defRPr/>
            </a:pPr>
            <a:endParaRPr lang="en-US" sz="1400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 l="1575" t="1670" r="40157" b="36534"/>
          <a:stretch>
            <a:fillRect/>
          </a:stretch>
        </p:blipFill>
        <p:spPr bwMode="auto">
          <a:xfrm>
            <a:off x="4800600" y="365760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/>
          <a:srcRect l="59843" t="1670" r="787" b="61587"/>
          <a:stretch>
            <a:fillRect/>
          </a:stretch>
        </p:blipFill>
        <p:spPr bwMode="auto">
          <a:xfrm>
            <a:off x="6477000" y="36576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 cstate="print"/>
          <a:srcRect l="50394" t="66389" r="787" b="1461"/>
          <a:stretch>
            <a:fillRect/>
          </a:stretch>
        </p:blipFill>
        <p:spPr bwMode="auto">
          <a:xfrm>
            <a:off x="7543801" y="3657600"/>
            <a:ext cx="1447800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5" cstate="print"/>
          <a:srcRect l="59843" t="38413" r="787" b="36535"/>
          <a:stretch>
            <a:fillRect/>
          </a:stretch>
        </p:blipFill>
        <p:spPr bwMode="auto">
          <a:xfrm>
            <a:off x="6477000" y="46482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5" cstate="print"/>
          <a:srcRect l="1575" t="63466" r="49606" b="1461"/>
          <a:stretch>
            <a:fillRect/>
          </a:stretch>
        </p:blipFill>
        <p:spPr bwMode="auto">
          <a:xfrm>
            <a:off x="7543800" y="4495800"/>
            <a:ext cx="144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6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225552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713233"/>
            <a:ext cx="9144000" cy="121919"/>
          </a:xfrm>
          <a:prstGeom prst="rect">
            <a:avLst/>
          </a:prstGeom>
          <a:solidFill>
            <a:srgbClr val="A09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C63C-4E79-CE4C-8018-66ABEE356AB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172200" y="1673352"/>
            <a:ext cx="2971800" cy="4663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1" indent="-228600">
              <a:spcBef>
                <a:spcPct val="20000"/>
              </a:spcBef>
              <a:spcAft>
                <a:spcPts val="600"/>
              </a:spcAft>
            </a:pPr>
            <a:r>
              <a:rPr lang="en-US" b="1" i="1" dirty="0" smtClean="0">
                <a:latin typeface="Century Gothic" pitchFamily="34" charset="0"/>
              </a:rPr>
              <a:t>Choice:</a:t>
            </a:r>
            <a:r>
              <a:rPr lang="en-US" sz="2000" b="1" i="1" dirty="0" smtClean="0">
                <a:latin typeface="Century Gothic" pitchFamily="34" charset="0"/>
              </a:rPr>
              <a:t> </a:t>
            </a:r>
          </a:p>
          <a:p>
            <a:pPr marL="228600" lvl="1" indent="-2286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i="1" dirty="0" smtClean="0">
                <a:latin typeface="Century Gothic" pitchFamily="34" charset="0"/>
              </a:rPr>
              <a:t>Furniture board is extremely stable in environments with changing humidity</a:t>
            </a:r>
          </a:p>
          <a:p>
            <a:pPr marL="228600" lvl="1" indent="-228600">
              <a:spcBef>
                <a:spcPct val="20000"/>
              </a:spcBef>
              <a:spcAft>
                <a:spcPts val="600"/>
              </a:spcAft>
            </a:pPr>
            <a:r>
              <a:rPr lang="en-US" b="1" i="1" dirty="0" smtClean="0">
                <a:latin typeface="Century Gothic" pitchFamily="34" charset="0"/>
              </a:rPr>
              <a:t>Plywood Ends: </a:t>
            </a:r>
          </a:p>
          <a:p>
            <a:pPr marL="228600" lvl="1" indent="-2286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i="1" dirty="0" smtClean="0">
                <a:latin typeface="Century Gothic" pitchFamily="34" charset="0"/>
              </a:rPr>
              <a:t>Combines the benefits of furniture board and plywood construction</a:t>
            </a:r>
          </a:p>
          <a:p>
            <a:pPr marL="228600" lvl="1" indent="-228600">
              <a:spcBef>
                <a:spcPts val="1200"/>
              </a:spcBef>
              <a:spcAft>
                <a:spcPts val="600"/>
              </a:spcAft>
            </a:pPr>
            <a:r>
              <a:rPr lang="en-US" b="1" i="1" dirty="0" smtClean="0">
                <a:latin typeface="Century Gothic" pitchFamily="34" charset="0"/>
              </a:rPr>
              <a:t>APC:</a:t>
            </a:r>
            <a:r>
              <a:rPr lang="en-US" i="1" dirty="0" smtClean="0">
                <a:latin typeface="Century Gothic" pitchFamily="34" charset="0"/>
              </a:rPr>
              <a:t>  </a:t>
            </a:r>
          </a:p>
          <a:p>
            <a:pPr marL="228600" lvl="1" indent="-2286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i="1" dirty="0" smtClean="0">
                <a:latin typeface="Century Gothic" pitchFamily="34" charset="0"/>
              </a:rPr>
              <a:t>Plywood increases overall cabinet durability</a:t>
            </a:r>
            <a:endParaRPr lang="en-US" sz="1600" i="1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1" y="881190"/>
            <a:ext cx="31242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FEATURES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228600" y="1673352"/>
            <a:ext cx="2819400" cy="4465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2"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b="1" dirty="0" smtClean="0">
                <a:latin typeface="Century Gothic" pitchFamily="34" charset="0"/>
              </a:rPr>
              <a:t>Choice:</a:t>
            </a:r>
          </a:p>
          <a:p>
            <a:pPr marL="228600" lvl="2" indent="-2286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1/2” Thick Furniture Board with Matching Laminate Exterior</a:t>
            </a:r>
          </a:p>
          <a:p>
            <a:pPr marL="0" lvl="2">
              <a:spcBef>
                <a:spcPct val="20000"/>
              </a:spcBef>
              <a:spcAft>
                <a:spcPts val="1200"/>
              </a:spcAft>
              <a:defRPr/>
            </a:pPr>
            <a:endParaRPr lang="en-US" sz="2400" b="1" dirty="0" smtClean="0">
              <a:latin typeface="Century Gothic" pitchFamily="34" charset="0"/>
            </a:endParaRPr>
          </a:p>
          <a:p>
            <a:pPr marL="0" lvl="2">
              <a:spcAft>
                <a:spcPts val="1200"/>
              </a:spcAft>
              <a:defRPr/>
            </a:pPr>
            <a:r>
              <a:rPr lang="en-US" b="1" dirty="0" smtClean="0">
                <a:latin typeface="Century Gothic" pitchFamily="34" charset="0"/>
              </a:rPr>
              <a:t>Plywood Ends &amp; All Plywood Construction (APC):</a:t>
            </a:r>
          </a:p>
          <a:p>
            <a:pPr marL="228600" lvl="2" indent="-2286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1/2” Thick Plywood with Unfinished Veneer Exterior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082748" y="1139952"/>
            <a:ext cx="13252" cy="4505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/>
          <p:cNvSpPr txBox="1">
            <a:spLocks/>
          </p:cNvSpPr>
          <p:nvPr/>
        </p:nvSpPr>
        <p:spPr>
          <a:xfrm>
            <a:off x="6096000" y="881190"/>
            <a:ext cx="30480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BENEFITS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152400" y="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atin typeface="Century Gothic" pitchFamily="34" charset="0"/>
                <a:ea typeface="+mj-ea"/>
                <a:cs typeface="+mj-cs"/>
              </a:rPr>
              <a:t>CONSTRUCTION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| </a:t>
            </a:r>
            <a:r>
              <a:rPr lang="en-US" sz="2000" noProof="0" dirty="0" smtClean="0">
                <a:latin typeface="Century Gothic" pitchFamily="34" charset="0"/>
                <a:ea typeface="+mj-ea"/>
                <a:cs typeface="+mj-cs"/>
              </a:rPr>
              <a:t>Sides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13" name="Picture 2" descr="B:\1A.MBCI RGB Library 050213\SDKR Shared\Construction\4.TradeBasicCr.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716420"/>
            <a:ext cx="2514600" cy="1371600"/>
          </a:xfrm>
          <a:prstGeom prst="rect">
            <a:avLst/>
          </a:prstGeom>
          <a:noFill/>
        </p:spPr>
      </p:pic>
      <p:pic>
        <p:nvPicPr>
          <p:cNvPr id="14" name="Picture 2" descr="B:\1A.MBCI RGB Library 050213\SDKR Shared\Construction\4.TradePlyEndsCr.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889780"/>
            <a:ext cx="2514600" cy="13716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6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225552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713233"/>
            <a:ext cx="9144000" cy="121919"/>
          </a:xfrm>
          <a:prstGeom prst="rect">
            <a:avLst/>
          </a:prstGeom>
          <a:solidFill>
            <a:srgbClr val="A09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C63C-4E79-CE4C-8018-66ABEE356AB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248400" y="1673352"/>
            <a:ext cx="2667000" cy="4663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600"/>
              </a:spcAft>
              <a:buClrTx/>
              <a:buSzTx/>
              <a:tabLst/>
              <a:defRPr/>
            </a:pPr>
            <a:r>
              <a:rPr lang="en-US" b="1" dirty="0" smtClean="0">
                <a:latin typeface="Century Gothic" pitchFamily="34" charset="0"/>
              </a:rPr>
              <a:t>Back:</a:t>
            </a:r>
          </a:p>
          <a:p>
            <a:pPr marL="228600" indent="-228600">
              <a:spcBef>
                <a:spcPct val="20000"/>
              </a:spcBef>
              <a:spcAft>
                <a:spcPts val="1600"/>
              </a:spcAft>
              <a:buFont typeface="Arial" pitchFamily="34" charset="0"/>
              <a:buChar char="•"/>
              <a:defRPr/>
            </a:pPr>
            <a:r>
              <a:rPr lang="en-US" sz="1600" i="1" dirty="0" smtClean="0">
                <a:latin typeface="Century Gothic" pitchFamily="34" charset="0"/>
              </a:rPr>
              <a:t>3/8” solid back creates superior durability</a:t>
            </a:r>
          </a:p>
          <a:p>
            <a:pPr marL="228600" indent="-228600">
              <a:spcBef>
                <a:spcPct val="20000"/>
              </a:spcBef>
              <a:spcAft>
                <a:spcPts val="1600"/>
              </a:spcAft>
              <a:buFont typeface="Arial" pitchFamily="34" charset="0"/>
              <a:buChar char="•"/>
              <a:defRPr/>
            </a:pPr>
            <a:r>
              <a:rPr lang="en-US" sz="1600" i="1" dirty="0" smtClean="0">
                <a:latin typeface="Century Gothic" pitchFamily="34" charset="0"/>
              </a:rPr>
              <a:t>Load-bearing back fully supports the weight of cabinet contents, without worry of separation from the wall</a:t>
            </a: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1" y="911352"/>
            <a:ext cx="31242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FEATURES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228600" y="1673352"/>
            <a:ext cx="2514600" cy="4465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en-US" b="1" dirty="0" smtClean="0">
                <a:latin typeface="Century Gothic" pitchFamily="34" charset="0"/>
              </a:rPr>
              <a:t>Choice &amp;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en-US" b="1" dirty="0" smtClean="0">
                <a:latin typeface="Century Gothic" pitchFamily="34" charset="0"/>
              </a:rPr>
              <a:t>Plywood Ends:</a:t>
            </a:r>
          </a:p>
          <a:p>
            <a:pPr lvl="1" indent="-2286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Solid 3/8” Furniture Board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b="1" dirty="0" smtClean="0">
                <a:latin typeface="Century Gothic" pitchFamily="34" charset="0"/>
              </a:rPr>
              <a:t>APC:</a:t>
            </a:r>
          </a:p>
          <a:p>
            <a:pPr lvl="1" indent="-2794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Solid 3/8” Plywood Construction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082748" y="1139952"/>
            <a:ext cx="13252" cy="466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/>
          <p:cNvSpPr txBox="1">
            <a:spLocks/>
          </p:cNvSpPr>
          <p:nvPr/>
        </p:nvSpPr>
        <p:spPr>
          <a:xfrm>
            <a:off x="6096000" y="911352"/>
            <a:ext cx="30480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BENEFITS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152400" y="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atin typeface="Century Gothic" pitchFamily="34" charset="0"/>
                <a:ea typeface="+mj-ea"/>
                <a:cs typeface="+mj-cs"/>
              </a:rPr>
              <a:t>CONSTRUCTION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| </a:t>
            </a:r>
            <a:r>
              <a:rPr lang="en-US" sz="2000" noProof="0" dirty="0" smtClean="0">
                <a:latin typeface="Century Gothic" pitchFamily="34" charset="0"/>
                <a:ea typeface="+mj-ea"/>
                <a:cs typeface="+mj-cs"/>
              </a:rPr>
              <a:t>Back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13" name="Picture 2" descr="B:\1A.MBCI RGB Library 050213\SDKR Shared\Construction\4.TradeAllPlyBxCr.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749552"/>
            <a:ext cx="2571015" cy="2667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008132" y="4492752"/>
            <a:ext cx="18758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 smtClean="0">
                <a:latin typeface="Century Gothic" pitchFamily="34" charset="0"/>
              </a:rPr>
              <a:t>Shown:  APC - Solid Back</a:t>
            </a:r>
            <a:endParaRPr lang="en-US" sz="1100" i="1" dirty="0">
              <a:latin typeface="Century Gothic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76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225552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713233"/>
            <a:ext cx="9144000" cy="121919"/>
          </a:xfrm>
          <a:prstGeom prst="rect">
            <a:avLst/>
          </a:prstGeom>
          <a:solidFill>
            <a:srgbClr val="A09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C63C-4E79-CE4C-8018-66ABEE356AB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248400" y="1673352"/>
            <a:ext cx="2895600" cy="4663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1" indent="-228600">
              <a:spcBef>
                <a:spcPct val="20000"/>
              </a:spcBef>
              <a:spcAft>
                <a:spcPts val="1000"/>
              </a:spcAft>
            </a:pPr>
            <a:r>
              <a:rPr lang="en-US" b="1" i="1" dirty="0" smtClean="0">
                <a:latin typeface="Century Gothic" pitchFamily="34" charset="0"/>
              </a:rPr>
              <a:t>Shelving:</a:t>
            </a:r>
            <a:endParaRPr lang="en-US" i="1" dirty="0" smtClean="0">
              <a:latin typeface="Century Gothic" pitchFamily="34" charset="0"/>
            </a:endParaRPr>
          </a:p>
          <a:p>
            <a:pPr marL="228600" lvl="1" indent="-228600">
              <a:spcBef>
                <a:spcPct val="200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600" i="1" dirty="0" smtClean="0">
                <a:latin typeface="Century Gothic" pitchFamily="34" charset="0"/>
              </a:rPr>
              <a:t>3/4” thick shelving provides greater stability for your cabinet contents</a:t>
            </a:r>
          </a:p>
          <a:p>
            <a:pPr marL="228600" lvl="1" indent="-228600">
              <a:spcBef>
                <a:spcPct val="200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600" i="1" dirty="0" smtClean="0">
                <a:latin typeface="Century Gothic" pitchFamily="34" charset="0"/>
              </a:rPr>
              <a:t>Adjustable wall shelving allows for customized storage space</a:t>
            </a:r>
          </a:p>
          <a:p>
            <a:pPr marL="228600" lvl="1" indent="-228600">
              <a:spcBef>
                <a:spcPct val="20000"/>
              </a:spcBef>
              <a:spcAft>
                <a:spcPts val="1000"/>
              </a:spcAft>
            </a:pPr>
            <a:r>
              <a:rPr lang="en-US" b="1" i="1" dirty="0" smtClean="0">
                <a:latin typeface="Century Gothic" pitchFamily="34" charset="0"/>
              </a:rPr>
              <a:t>Butt Doors:</a:t>
            </a:r>
            <a:endParaRPr lang="en-US" i="1" dirty="0" smtClean="0">
              <a:latin typeface="Century Gothic" pitchFamily="34" charset="0"/>
            </a:endParaRPr>
          </a:p>
          <a:p>
            <a:pPr marL="228600" lvl="1" indent="-228600">
              <a:spcBef>
                <a:spcPct val="200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600" i="1" dirty="0" smtClean="0">
                <a:latin typeface="Century Gothic" pitchFamily="34" charset="0"/>
              </a:rPr>
              <a:t>Store large bowls and platters without having to maneuver around a center mullion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0" y="1216152"/>
            <a:ext cx="6626" cy="47274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/>
          <p:cNvSpPr txBox="1">
            <a:spLocks/>
          </p:cNvSpPr>
          <p:nvPr/>
        </p:nvSpPr>
        <p:spPr>
          <a:xfrm>
            <a:off x="6096000" y="911352"/>
            <a:ext cx="30480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BENEFITS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152400" y="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atin typeface="Century Gothic" pitchFamily="34" charset="0"/>
                <a:ea typeface="+mj-ea"/>
                <a:cs typeface="+mj-cs"/>
              </a:rPr>
              <a:t>CONSTRUCTION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| </a:t>
            </a:r>
            <a:r>
              <a:rPr lang="en-US" sz="2000" noProof="0" dirty="0" smtClean="0">
                <a:latin typeface="Century Gothic" pitchFamily="34" charset="0"/>
                <a:ea typeface="+mj-ea"/>
                <a:cs typeface="+mj-cs"/>
              </a:rPr>
              <a:t>Shelving &amp; Butt Doors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6" name="Text Placeholder 6"/>
          <p:cNvSpPr txBox="1">
            <a:spLocks/>
          </p:cNvSpPr>
          <p:nvPr/>
        </p:nvSpPr>
        <p:spPr>
          <a:xfrm>
            <a:off x="1" y="911352"/>
            <a:ext cx="31242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FEATURES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7" name="Content Placeholder 7"/>
          <p:cNvSpPr txBox="1">
            <a:spLocks/>
          </p:cNvSpPr>
          <p:nvPr/>
        </p:nvSpPr>
        <p:spPr>
          <a:xfrm>
            <a:off x="228600" y="1673352"/>
            <a:ext cx="5748130" cy="4465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>
              <a:spcAft>
                <a:spcPts val="600"/>
              </a:spcAft>
              <a:defRPr/>
            </a:pPr>
            <a:r>
              <a:rPr lang="en-US" b="1" dirty="0" smtClean="0">
                <a:latin typeface="Century Gothic" pitchFamily="34" charset="0"/>
              </a:rPr>
              <a:t>Wall Cabinets:</a:t>
            </a:r>
          </a:p>
          <a:p>
            <a:pPr marL="228600" lvl="1" indent="-228600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Choice &amp; Plywood Ends:  Adjustable 3/4” Thick Furniture Board</a:t>
            </a:r>
          </a:p>
          <a:p>
            <a:pPr marL="228600" lvl="1" indent="-228600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APC:  Adjustable 3/4” Thick Plywood</a:t>
            </a:r>
          </a:p>
          <a:p>
            <a:pPr marL="228600" lvl="1" indent="-228600">
              <a:spcAft>
                <a:spcPts val="600"/>
              </a:spcAft>
              <a:defRPr/>
            </a:pPr>
            <a:r>
              <a:rPr lang="en-US" b="1" dirty="0" smtClean="0">
                <a:latin typeface="Century Gothic" pitchFamily="34" charset="0"/>
              </a:rPr>
              <a:t>Base Cabinets:</a:t>
            </a:r>
          </a:p>
          <a:p>
            <a:pPr marL="228600" lvl="2" indent="-228600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Choice &amp; Plywood Ends:  Adjustable 3/4” Thick Furniture Board, Half Depth </a:t>
            </a:r>
          </a:p>
          <a:p>
            <a:pPr marL="228600" lvl="2" indent="-228600">
              <a:spcAft>
                <a:spcPts val="16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APC:  Adjustable 3/4” Thick Plywood, Half Depth</a:t>
            </a:r>
          </a:p>
          <a:p>
            <a:pPr marL="228600" lvl="2" indent="-228600" algn="r">
              <a:defRPr/>
            </a:pPr>
            <a:r>
              <a:rPr lang="en-US" sz="1400" dirty="0" smtClean="0">
                <a:latin typeface="Century Gothic" pitchFamily="34" charset="0"/>
              </a:rPr>
              <a:t>	</a:t>
            </a:r>
            <a:r>
              <a:rPr lang="en-US" sz="1300" i="1" dirty="0" smtClean="0">
                <a:latin typeface="Century Gothic" pitchFamily="34" charset="0"/>
              </a:rPr>
              <a:t>Cabinet Interior for Standard and PE is Natural Maple laminate; APC is clear-coated veneer.</a:t>
            </a:r>
          </a:p>
          <a:p>
            <a:pPr marL="228600" lvl="2" indent="-228600">
              <a:defRPr/>
            </a:pPr>
            <a:endParaRPr lang="en-US" sz="2000" b="1" dirty="0" smtClean="0">
              <a:latin typeface="Century Gothic" pitchFamily="34" charset="0"/>
            </a:endParaRPr>
          </a:p>
          <a:p>
            <a:pPr marL="228600" lvl="2" indent="-228600">
              <a:spcAft>
                <a:spcPts val="600"/>
              </a:spcAft>
              <a:defRPr/>
            </a:pPr>
            <a:r>
              <a:rPr lang="en-US" b="1" dirty="0" smtClean="0">
                <a:latin typeface="Century Gothic" pitchFamily="34" charset="0"/>
              </a:rPr>
              <a:t>Butt Doors:</a:t>
            </a:r>
          </a:p>
          <a:p>
            <a:pPr marL="228600" lvl="2" indent="-228600">
              <a:spcAft>
                <a:spcPts val="16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Standard on All Double Door Cabinets up to 36” Wide</a:t>
            </a:r>
          </a:p>
          <a:p>
            <a:pPr lvl="1" indent="-228600">
              <a:spcBef>
                <a:spcPct val="20000"/>
              </a:spcBef>
              <a:spcAft>
                <a:spcPts val="1200"/>
              </a:spcAft>
              <a:defRPr/>
            </a:pPr>
            <a:endParaRPr lang="en-US" sz="1600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28600" y="5156424"/>
            <a:ext cx="586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076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225552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713233"/>
            <a:ext cx="9144000" cy="121919"/>
          </a:xfrm>
          <a:prstGeom prst="rect">
            <a:avLst/>
          </a:prstGeom>
          <a:solidFill>
            <a:srgbClr val="A09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C63C-4E79-CE4C-8018-66ABEE356AB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2" descr="B:\1A.MBCI RGB Library 050213\SDKR Shared\Construction\4.08DovetailDrwr.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883152"/>
            <a:ext cx="2965847" cy="165504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152400" y="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atin typeface="Century Gothic" pitchFamily="34" charset="0"/>
                <a:ea typeface="+mj-ea"/>
                <a:cs typeface="+mj-cs"/>
              </a:rPr>
              <a:t>CONSTRUCTION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| </a:t>
            </a:r>
            <a:r>
              <a:rPr lang="en-US" sz="2000" noProof="0" dirty="0" smtClean="0">
                <a:latin typeface="Century Gothic" pitchFamily="34" charset="0"/>
                <a:ea typeface="+mj-ea"/>
                <a:cs typeface="+mj-cs"/>
              </a:rPr>
              <a:t>Drawer Box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172200" y="1673352"/>
            <a:ext cx="2819400" cy="413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600"/>
              </a:spcAft>
              <a:buClrTx/>
              <a:buSzTx/>
              <a:tabLst/>
              <a:defRPr/>
            </a:pPr>
            <a:r>
              <a:rPr lang="en-US" b="1" i="1" dirty="0" smtClean="0">
                <a:latin typeface="Century Gothic" pitchFamily="34" charset="0"/>
              </a:rPr>
              <a:t>Drawer Construction</a:t>
            </a:r>
            <a:r>
              <a:rPr lang="en-US" sz="2000" b="1" i="1" dirty="0" smtClean="0">
                <a:latin typeface="Century Gothic" pitchFamily="34" charset="0"/>
              </a:rPr>
              <a:t>:</a:t>
            </a:r>
          </a:p>
          <a:p>
            <a:pPr marL="228600" lvl="1" indent="-228600">
              <a:spcBef>
                <a:spcPct val="20000"/>
              </a:spcBef>
              <a:spcAft>
                <a:spcPts val="1600"/>
              </a:spcAft>
              <a:buFont typeface="Arial" pitchFamily="34" charset="0"/>
              <a:buChar char="•"/>
            </a:pPr>
            <a:r>
              <a:rPr lang="en-US" sz="1600" i="1" noProof="0" dirty="0" smtClean="0">
                <a:latin typeface="Century Gothic" pitchFamily="34" charset="0"/>
              </a:rPr>
              <a:t>3/4” thick material and dovetailed joinery create unparalleled durability</a:t>
            </a:r>
            <a:endParaRPr kumimoji="0" lang="en-US" sz="1600" b="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0" y="911352"/>
            <a:ext cx="31242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FEATURES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228600" y="1673352"/>
            <a:ext cx="2872409" cy="4815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en-US" b="1" dirty="0" smtClean="0">
                <a:latin typeface="Century Gothic" pitchFamily="34" charset="0"/>
              </a:rPr>
              <a:t>Choice,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en-US" b="1" dirty="0" smtClean="0">
                <a:latin typeface="Century Gothic" pitchFamily="34" charset="0"/>
              </a:rPr>
              <a:t>Plywood Ends &amp; APC: </a:t>
            </a:r>
          </a:p>
          <a:p>
            <a:pPr lvl="1" indent="-2286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Four-Sided Box Construction</a:t>
            </a:r>
          </a:p>
          <a:p>
            <a:pPr marL="685800" lvl="1" indent="-228600">
              <a:spcBef>
                <a:spcPct val="20000"/>
              </a:spcBef>
              <a:spcAft>
                <a:spcPts val="600"/>
              </a:spcAft>
              <a:buFont typeface="Century Gothic" pitchFamily="34" charset="0"/>
              <a:buChar char="−"/>
              <a:defRPr/>
            </a:pPr>
            <a:r>
              <a:rPr lang="en-US" sz="1500" dirty="0" smtClean="0">
                <a:latin typeface="Century Gothic" pitchFamily="34" charset="0"/>
              </a:rPr>
              <a:t>Sides, Back &amp; Front:   3/4” Nominal Thick All Wood</a:t>
            </a:r>
          </a:p>
          <a:p>
            <a:pPr lvl="1" indent="-2286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Joint:  Dovetail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216152"/>
            <a:ext cx="6626" cy="47075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/>
          <p:cNvSpPr txBox="1">
            <a:spLocks/>
          </p:cNvSpPr>
          <p:nvPr/>
        </p:nvSpPr>
        <p:spPr>
          <a:xfrm>
            <a:off x="6096000" y="911352"/>
            <a:ext cx="30480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BENEFITS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14" name="Picture 3" descr="B:\1A.MBCI RGB Library 050213\SDKR Shared\Construction\4.08UndermountMPo.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784454"/>
            <a:ext cx="2282428" cy="187009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6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225552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713233"/>
            <a:ext cx="9144000" cy="121919"/>
          </a:xfrm>
          <a:prstGeom prst="rect">
            <a:avLst/>
          </a:prstGeom>
          <a:solidFill>
            <a:srgbClr val="A09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C63C-4E79-CE4C-8018-66ABEE356AB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2400" y="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atin typeface="Century Gothic" pitchFamily="34" charset="0"/>
                <a:ea typeface="+mj-ea"/>
                <a:cs typeface="+mj-cs"/>
              </a:rPr>
              <a:t>CONSTRUCTION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| </a:t>
            </a:r>
            <a:r>
              <a:rPr lang="en-US" sz="2000" dirty="0" smtClean="0">
                <a:latin typeface="Century Gothic" pitchFamily="34" charset="0"/>
                <a:ea typeface="+mj-ea"/>
                <a:cs typeface="+mj-cs"/>
              </a:rPr>
              <a:t>Drawer Guides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248400" y="1673352"/>
            <a:ext cx="2667000" cy="413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1" indent="-228600">
              <a:spcBef>
                <a:spcPct val="20000"/>
              </a:spcBef>
              <a:spcAft>
                <a:spcPts val="1600"/>
              </a:spcAft>
            </a:pPr>
            <a:r>
              <a:rPr lang="en-US" b="1" i="1" dirty="0" smtClean="0">
                <a:latin typeface="Century Gothic" pitchFamily="34" charset="0"/>
              </a:rPr>
              <a:t>Drawer Guides:</a:t>
            </a:r>
          </a:p>
          <a:p>
            <a:pPr marL="228600" lvl="1" indent="-228600">
              <a:spcBef>
                <a:spcPct val="20000"/>
              </a:spcBef>
              <a:spcAft>
                <a:spcPts val="1600"/>
              </a:spcAft>
              <a:buFont typeface="Arial" pitchFamily="34" charset="0"/>
              <a:buChar char="•"/>
            </a:pPr>
            <a:r>
              <a:rPr lang="en-US" sz="1600" i="1" dirty="0" smtClean="0">
                <a:latin typeface="Century Gothic" pitchFamily="34" charset="0"/>
              </a:rPr>
              <a:t>Full extension guides allow for greater accessibility into the drawer box</a:t>
            </a:r>
          </a:p>
          <a:p>
            <a:pPr marL="228600" lvl="1" indent="-228600">
              <a:spcBef>
                <a:spcPct val="20000"/>
              </a:spcBef>
              <a:spcAft>
                <a:spcPts val="1600"/>
              </a:spcAft>
              <a:buFont typeface="Arial" pitchFamily="34" charset="0"/>
              <a:buChar char="•"/>
            </a:pPr>
            <a:r>
              <a:rPr lang="en-US" sz="1600" i="1" dirty="0" smtClean="0">
                <a:latin typeface="Century Gothic" pitchFamily="34" charset="0"/>
              </a:rPr>
              <a:t>Smart Stop</a:t>
            </a:r>
            <a:r>
              <a:rPr lang="en-US" sz="1600" i="1" baseline="30000" dirty="0" smtClean="0">
                <a:latin typeface="Century Gothic" pitchFamily="34" charset="0"/>
              </a:rPr>
              <a:t>™</a:t>
            </a:r>
            <a:r>
              <a:rPr lang="en-US" sz="1600" i="1" dirty="0" smtClean="0">
                <a:latin typeface="Century Gothic" pitchFamily="34" charset="0"/>
              </a:rPr>
              <a:t> allows drawer to shut slowly, to prevent slamming drawers</a:t>
            </a:r>
          </a:p>
          <a:p>
            <a:pPr marL="465138" lvl="1" indent="-225425">
              <a:spcBef>
                <a:spcPct val="20000"/>
              </a:spcBef>
              <a:spcAft>
                <a:spcPts val="1000"/>
              </a:spcAft>
            </a:pPr>
            <a:endParaRPr lang="en-US" sz="1500" i="1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0" y="911352"/>
            <a:ext cx="31242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FEATURES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0" y="1216152"/>
            <a:ext cx="6626" cy="47274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/>
          <p:cNvSpPr txBox="1">
            <a:spLocks/>
          </p:cNvSpPr>
          <p:nvPr/>
        </p:nvSpPr>
        <p:spPr>
          <a:xfrm>
            <a:off x="6096000" y="911352"/>
            <a:ext cx="30480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BENEFITS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599" y="1673352"/>
            <a:ext cx="3124201" cy="4157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500"/>
              </a:spcAft>
              <a:defRPr/>
            </a:pPr>
            <a:r>
              <a:rPr lang="en-US" b="1" dirty="0" smtClean="0">
                <a:latin typeface="Century Gothic" pitchFamily="34" charset="0"/>
              </a:rPr>
              <a:t>Choice, Plywood Ends &amp; APC: </a:t>
            </a:r>
          </a:p>
          <a:p>
            <a:pPr lvl="1" indent="-228600">
              <a:spcBef>
                <a:spcPts val="1200"/>
              </a:spcBef>
              <a:spcAft>
                <a:spcPts val="16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Double </a:t>
            </a:r>
            <a:r>
              <a:rPr lang="en-US" sz="1600" dirty="0">
                <a:latin typeface="Century Gothic" pitchFamily="34" charset="0"/>
              </a:rPr>
              <a:t>Fully Concealed, Roller Bearing, Self Aligning Full Extension Guides with Smart Stop</a:t>
            </a:r>
            <a:r>
              <a:rPr lang="en-US" sz="1600" baseline="30000" dirty="0">
                <a:latin typeface="Century Gothic" pitchFamily="34" charset="0"/>
              </a:rPr>
              <a:t>™</a:t>
            </a:r>
            <a:r>
              <a:rPr lang="en-US" sz="1600" dirty="0">
                <a:latin typeface="Century Gothic" pitchFamily="34" charset="0"/>
              </a:rPr>
              <a:t> Standard</a:t>
            </a:r>
          </a:p>
          <a:p>
            <a:pPr lvl="1" indent="-228600">
              <a:spcBef>
                <a:spcPts val="1200"/>
              </a:spcBef>
              <a:spcAft>
                <a:spcPts val="1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Century Gothic" pitchFamily="34" charset="0"/>
              </a:rPr>
              <a:t>Fast Clip Removal System</a:t>
            </a:r>
            <a:endParaRPr lang="en-US" sz="2800" dirty="0">
              <a:latin typeface="Century Gothic" pitchFamily="34" charset="0"/>
            </a:endParaRPr>
          </a:p>
          <a:p>
            <a:pPr lvl="1" indent="-228600">
              <a:spcBef>
                <a:spcPts val="1200"/>
              </a:spcBef>
              <a:spcAft>
                <a:spcPts val="1600"/>
              </a:spcAft>
              <a:defRPr/>
            </a:pPr>
            <a:endParaRPr lang="en-US" sz="16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lvl="1" indent="-228600">
              <a:spcBef>
                <a:spcPts val="1200"/>
              </a:spcBef>
              <a:spcAft>
                <a:spcPts val="5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Century Gothic" pitchFamily="34" charset="0"/>
              </a:rPr>
              <a:t>	</a:t>
            </a:r>
            <a:endParaRPr lang="en-US" sz="1600" dirty="0" smtClean="0">
              <a:latin typeface="Century Gothic" pitchFamily="34" charset="0"/>
            </a:endParaRPr>
          </a:p>
        </p:txBody>
      </p:sp>
      <p:pic>
        <p:nvPicPr>
          <p:cNvPr id="13" name="Picture 3" descr="B:\1A.MBCI RGB Library 050213\SDKR Shared\Construction\3.IHCGlideMCld.C.jpg"/>
          <p:cNvPicPr>
            <a:picLocks noChangeAspect="1" noChangeArrowheads="1"/>
          </p:cNvPicPr>
          <p:nvPr/>
        </p:nvPicPr>
        <p:blipFill>
          <a:blip r:embed="rId4" cstate="print"/>
          <a:srcRect l="15466" t="8889" r="3069" b="13333"/>
          <a:stretch>
            <a:fillRect/>
          </a:stretch>
        </p:blipFill>
        <p:spPr bwMode="auto">
          <a:xfrm>
            <a:off x="3352800" y="1901952"/>
            <a:ext cx="2303417" cy="1752600"/>
          </a:xfrm>
          <a:prstGeom prst="rect">
            <a:avLst/>
          </a:prstGeom>
          <a:noFill/>
        </p:spPr>
      </p:pic>
      <p:pic>
        <p:nvPicPr>
          <p:cNvPr id="14" name="Picture 2" descr="B:\1A.MBCI RGB Library 050213\SDKR Shared\Construction\4.SmartStopMDv.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883152"/>
            <a:ext cx="2286000" cy="206692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6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25552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713233"/>
            <a:ext cx="9144000" cy="121919"/>
          </a:xfrm>
          <a:prstGeom prst="rect">
            <a:avLst/>
          </a:prstGeom>
          <a:solidFill>
            <a:srgbClr val="A09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C63C-4E79-CE4C-8018-66ABEE356AB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2400" y="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atin typeface="Century Gothic" pitchFamily="34" charset="0"/>
                <a:ea typeface="+mj-ea"/>
                <a:cs typeface="+mj-cs"/>
              </a:rPr>
              <a:t>CONSTRUCTION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| </a:t>
            </a:r>
            <a:r>
              <a:rPr lang="en-US" sz="2000" noProof="0" dirty="0" smtClean="0">
                <a:latin typeface="Century Gothic" pitchFamily="34" charset="0"/>
                <a:ea typeface="+mj-ea"/>
                <a:cs typeface="+mj-cs"/>
              </a:rPr>
              <a:t>Hinges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248400" y="1673352"/>
            <a:ext cx="2667000" cy="413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1" indent="-228600">
              <a:spcBef>
                <a:spcPct val="20000"/>
              </a:spcBef>
              <a:spcAft>
                <a:spcPts val="1600"/>
              </a:spcAft>
            </a:pPr>
            <a:r>
              <a:rPr lang="en-US" b="1" i="1" dirty="0" smtClean="0">
                <a:latin typeface="Century Gothic" pitchFamily="34" charset="0"/>
              </a:rPr>
              <a:t>Hinges:</a:t>
            </a:r>
          </a:p>
          <a:p>
            <a:pPr marL="228600" lvl="1" indent="-228600">
              <a:spcBef>
                <a:spcPct val="20000"/>
              </a:spcBef>
              <a:spcAft>
                <a:spcPts val="1600"/>
              </a:spcAft>
              <a:buFont typeface="Arial" pitchFamily="34" charset="0"/>
              <a:buChar char="•"/>
            </a:pPr>
            <a:r>
              <a:rPr lang="en-US" sz="1600" i="1" dirty="0" smtClean="0">
                <a:latin typeface="Century Gothic" pitchFamily="34" charset="0"/>
              </a:rPr>
              <a:t>Concealed hinges create a more finished, up-to-date look</a:t>
            </a:r>
          </a:p>
          <a:p>
            <a:pPr marL="228600" lvl="1" indent="-228600">
              <a:spcBef>
                <a:spcPct val="20000"/>
              </a:spcBef>
              <a:spcAft>
                <a:spcPts val="1600"/>
              </a:spcAft>
              <a:buFont typeface="Arial" pitchFamily="34" charset="0"/>
              <a:buChar char="•"/>
            </a:pPr>
            <a:r>
              <a:rPr lang="en-US" sz="1600" i="1" dirty="0" smtClean="0">
                <a:latin typeface="Century Gothic" pitchFamily="34" charset="0"/>
              </a:rPr>
              <a:t>Adjustability ensures proper door alignment</a:t>
            </a:r>
          </a:p>
          <a:p>
            <a:pPr marL="228600" lvl="1" indent="-228600">
              <a:spcBef>
                <a:spcPct val="20000"/>
              </a:spcBef>
              <a:spcAft>
                <a:spcPts val="1600"/>
              </a:spcAft>
              <a:buFont typeface="Arial" pitchFamily="34" charset="0"/>
              <a:buChar char="•"/>
            </a:pPr>
            <a:r>
              <a:rPr lang="en-US" sz="1600" i="1" dirty="0" smtClean="0">
                <a:latin typeface="Century Gothic" pitchFamily="34" charset="0"/>
              </a:rPr>
              <a:t>Soft-Close prevents cabinet doors from slamming (can be adjusted or turned off)</a:t>
            </a:r>
          </a:p>
          <a:p>
            <a:pPr marL="465138" lvl="1" indent="-225425">
              <a:spcBef>
                <a:spcPct val="20000"/>
              </a:spcBef>
              <a:spcAft>
                <a:spcPts val="1000"/>
              </a:spcAft>
            </a:pPr>
            <a:endParaRPr lang="en-US" sz="1500" i="1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0" y="911352"/>
            <a:ext cx="31242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FEATURES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228600" y="1658112"/>
            <a:ext cx="2971800" cy="2453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600"/>
              </a:spcAft>
              <a:buClrTx/>
              <a:buSzTx/>
              <a:tabLst/>
              <a:defRPr/>
            </a:pPr>
            <a:r>
              <a:rPr lang="en-US" b="1" dirty="0" smtClean="0">
                <a:latin typeface="Century Gothic" pitchFamily="34" charset="0"/>
              </a:rPr>
              <a:t>Choice, Plywood Ends &amp; APC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>
                <a:latin typeface="Century Gothic" pitchFamily="34" charset="0"/>
              </a:rPr>
              <a:t>Concealed, 6-Way Adjustable, Integrated Soft-Close Hinges Standard</a:t>
            </a:r>
          </a:p>
          <a:p>
            <a:pPr marL="228600" indent="-228600" defTabSz="914400">
              <a:spcBef>
                <a:spcPct val="20000"/>
              </a:spcBef>
              <a:spcAft>
                <a:spcPts val="1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Century Gothic" pitchFamily="34" charset="0"/>
              </a:rPr>
              <a:t>Hinge also features a deactivation option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>
              <a:latin typeface="Century Gothic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082748" y="1216152"/>
            <a:ext cx="13252" cy="46081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 txBox="1">
            <a:spLocks/>
          </p:cNvSpPr>
          <p:nvPr/>
        </p:nvSpPr>
        <p:spPr>
          <a:xfrm>
            <a:off x="6096000" y="911352"/>
            <a:ext cx="30480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BENEFITS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1026" name="Picture 2" descr="Y:\1A.MBCI RBG Library 120114\SDKR Shared\Construction\3.HingeCBft.C.jpg"/>
          <p:cNvPicPr>
            <a:picLocks noChangeAspect="1" noChangeArrowheads="1"/>
          </p:cNvPicPr>
          <p:nvPr/>
        </p:nvPicPr>
        <p:blipFill>
          <a:blip r:embed="rId4"/>
          <a:srcRect l="24780" t="27490" r="15909" b="28047"/>
          <a:stretch>
            <a:fillRect/>
          </a:stretch>
        </p:blipFill>
        <p:spPr bwMode="auto">
          <a:xfrm>
            <a:off x="3313216" y="2375065"/>
            <a:ext cx="2434441" cy="243444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6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225552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713233"/>
            <a:ext cx="9144000" cy="121919"/>
          </a:xfrm>
          <a:prstGeom prst="rect">
            <a:avLst/>
          </a:prstGeom>
          <a:solidFill>
            <a:srgbClr val="A09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92148" y="241854"/>
            <a:ext cx="3741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DOOR STYLES </a:t>
            </a:r>
            <a:r>
              <a:rPr lang="en-US" b="1" dirty="0" smtClean="0">
                <a:latin typeface="Century Gothic" pitchFamily="34" charset="0"/>
              </a:rPr>
              <a:t>| </a:t>
            </a:r>
            <a:r>
              <a:rPr lang="en-US" sz="2000" dirty="0" smtClean="0">
                <a:latin typeface="Century Gothic" pitchFamily="34" charset="0"/>
              </a:rPr>
              <a:t>Availability</a:t>
            </a:r>
          </a:p>
        </p:txBody>
      </p:sp>
      <p:sp>
        <p:nvSpPr>
          <p:cNvPr id="28" name="Content Placeholder 6"/>
          <p:cNvSpPr txBox="1">
            <a:spLocks/>
          </p:cNvSpPr>
          <p:nvPr/>
        </p:nvSpPr>
        <p:spPr>
          <a:xfrm>
            <a:off x="2431042" y="1828802"/>
            <a:ext cx="7197590" cy="1708160"/>
          </a:xfrm>
          <a:prstGeom prst="rect">
            <a:avLst/>
          </a:prstGeom>
          <a:noFill/>
        </p:spPr>
        <p:txBody>
          <a:bodyPr vert="horz" wrap="square" lIns="91440" tIns="45720" rIns="91440" bIns="45720" numCol="3" rtlCol="0">
            <a:spAutoFit/>
          </a:bodyPr>
          <a:lstStyle/>
          <a:p>
            <a:pPr marR="0" lvl="0" indent="-342900" algn="l" defTabSz="762000" rtl="0" eaLnBrk="1" fontAlgn="auto" latinLnBrk="0" hangingPunct="1">
              <a:lnSpc>
                <a:spcPct val="100000"/>
              </a:lnSpc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Hickory</a:t>
            </a:r>
            <a:endParaRPr lang="en-US" sz="2000" noProof="0" dirty="0" smtClean="0">
              <a:latin typeface="Century Gothic" pitchFamily="34" charset="0"/>
            </a:endParaRPr>
          </a:p>
          <a:p>
            <a:pPr marR="0" lvl="0" indent="-342900" algn="l" defTabSz="762000" rtl="0" eaLnBrk="1" fontAlgn="auto" latinLnBrk="0" hangingPunct="1">
              <a:lnSpc>
                <a:spcPct val="100000"/>
              </a:lnSpc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Century Gothic" pitchFamily="34" charset="0"/>
              </a:rPr>
              <a:t>Alder</a:t>
            </a:r>
          </a:p>
          <a:p>
            <a:pPr marR="0" lvl="0" indent="-342900" algn="l" defTabSz="1085850" rtl="0" eaLnBrk="1" fontAlgn="auto" latinLnBrk="0" hangingPunct="1">
              <a:lnSpc>
                <a:spcPct val="100000"/>
              </a:lnSpc>
              <a:spcAft>
                <a:spcPts val="10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entury Gothic" pitchFamily="34" charset="0"/>
              </a:rPr>
              <a:t>Rustic Alder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 smtClean="0">
              <a:latin typeface="Century Gothic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6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marR="0" lvl="0" indent="-350838" algn="l" defTabSz="914400" rtl="0" eaLnBrk="1" fontAlgn="auto" latinLnBrk="0" hangingPunct="1">
              <a:lnSpc>
                <a:spcPct val="100000"/>
              </a:lnSpc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9" name="Content Placeholder 6"/>
          <p:cNvSpPr txBox="1">
            <a:spLocks/>
          </p:cNvSpPr>
          <p:nvPr/>
        </p:nvSpPr>
        <p:spPr>
          <a:xfrm>
            <a:off x="384310" y="1828802"/>
            <a:ext cx="3978140" cy="1836400"/>
          </a:xfrm>
          <a:prstGeom prst="rect">
            <a:avLst/>
          </a:prstGeom>
          <a:noFill/>
        </p:spPr>
        <p:txBody>
          <a:bodyPr vert="horz" wrap="square" lIns="91440" tIns="45720" rIns="91440" bIns="45720" numCol="3" rtlCol="0">
            <a:spAutoFit/>
          </a:bodyPr>
          <a:lstStyle/>
          <a:p>
            <a:pPr marR="0" lvl="0" indent="-342900" algn="l" defTabSz="762000" rtl="0" eaLnBrk="1" fontAlgn="auto" latinLnBrk="0" hangingPunct="1">
              <a:lnSpc>
                <a:spcPct val="100000"/>
              </a:lnSpc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Maple</a:t>
            </a:r>
            <a:endParaRPr lang="en-US" sz="2000" noProof="0" dirty="0" smtClean="0">
              <a:latin typeface="Century Gothic" pitchFamily="34" charset="0"/>
            </a:endParaRPr>
          </a:p>
          <a:p>
            <a:pPr marR="0" lvl="0" indent="-342900" algn="l" defTabSz="762000" rtl="0" eaLnBrk="1" fontAlgn="auto" latinLnBrk="0" hangingPunct="1">
              <a:lnSpc>
                <a:spcPct val="100000"/>
              </a:lnSpc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Century Gothic" pitchFamily="34" charset="0"/>
              </a:rPr>
              <a:t>Cherry</a:t>
            </a:r>
          </a:p>
          <a:p>
            <a:pPr marR="0" lvl="0" indent="-342900" algn="l" defTabSz="762000" rtl="0" eaLnBrk="1" fontAlgn="auto" latinLnBrk="0" hangingPunct="1">
              <a:lnSpc>
                <a:spcPct val="100000"/>
              </a:lnSpc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Century Gothic" pitchFamily="34" charset="0"/>
              </a:rPr>
              <a:t>Oak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 smtClean="0">
              <a:latin typeface="Century Gothic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6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marR="0" lvl="0" indent="-350838" algn="l" defTabSz="914400" rtl="0" eaLnBrk="1" fontAlgn="auto" latinLnBrk="0" hangingPunct="1">
              <a:lnSpc>
                <a:spcPct val="100000"/>
              </a:lnSpc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30" name="Picture 3" descr="B:\1A.MBCI RGB Library 050213\SDKR Shared\Door\SDK_SDKR Shared Door\Carmin\3.CarBaiRenMNt5.D3.jpg"/>
          <p:cNvPicPr>
            <a:picLocks noChangeAspect="1" noChangeArrowheads="1"/>
          </p:cNvPicPr>
          <p:nvPr/>
        </p:nvPicPr>
        <p:blipFill>
          <a:blip r:embed="rId4" cstate="print"/>
          <a:srcRect r="39266"/>
          <a:stretch>
            <a:fillRect/>
          </a:stretch>
        </p:blipFill>
        <p:spPr bwMode="auto">
          <a:xfrm>
            <a:off x="521183" y="3352800"/>
            <a:ext cx="707161" cy="1828800"/>
          </a:xfrm>
          <a:prstGeom prst="rect">
            <a:avLst/>
          </a:prstGeom>
          <a:noFill/>
        </p:spPr>
      </p:pic>
      <p:pic>
        <p:nvPicPr>
          <p:cNvPr id="31" name="Picture 4" descr="B:\1A.MBCI RGB Library 050213\SDKR Shared\Door\SDK_SDKR Shared Door\Brantley\4.BrtLaGWarPeyCPo.D2.jpg"/>
          <p:cNvPicPr>
            <a:picLocks noChangeAspect="1" noChangeArrowheads="1"/>
          </p:cNvPicPr>
          <p:nvPr/>
        </p:nvPicPr>
        <p:blipFill>
          <a:blip r:embed="rId5" cstate="print"/>
          <a:srcRect r="41176"/>
          <a:stretch>
            <a:fillRect/>
          </a:stretch>
        </p:blipFill>
        <p:spPr bwMode="auto">
          <a:xfrm>
            <a:off x="1461864" y="3352800"/>
            <a:ext cx="685800" cy="1828800"/>
          </a:xfrm>
          <a:prstGeom prst="rect">
            <a:avLst/>
          </a:prstGeom>
          <a:noFill/>
        </p:spPr>
      </p:pic>
      <p:pic>
        <p:nvPicPr>
          <p:cNvPr id="32" name="Picture 5" descr="B:\1A.MBCI RGB Library 050213\SDKR Shared\Door\SDK_SDKR Shared Door\Elston\3.ElsBreLrsRACd.D2.jpg"/>
          <p:cNvPicPr>
            <a:picLocks noChangeAspect="1" noChangeArrowheads="1"/>
          </p:cNvPicPr>
          <p:nvPr/>
        </p:nvPicPr>
        <p:blipFill>
          <a:blip r:embed="rId6" cstate="print"/>
          <a:srcRect r="40907"/>
          <a:stretch>
            <a:fillRect/>
          </a:stretch>
        </p:blipFill>
        <p:spPr bwMode="auto">
          <a:xfrm>
            <a:off x="5124380" y="3369620"/>
            <a:ext cx="685800" cy="1828800"/>
          </a:xfrm>
          <a:prstGeom prst="rect">
            <a:avLst/>
          </a:prstGeom>
          <a:noFill/>
        </p:spPr>
      </p:pic>
      <p:pic>
        <p:nvPicPr>
          <p:cNvPr id="33" name="Picture 6" descr="B:\1A.MBCI RGB Library 050213\SDKR Shared\Door\SDK_SDKR Shared Door\Gentry\4.GenAurCopCarONt.D2.jpg"/>
          <p:cNvPicPr>
            <a:picLocks noChangeAspect="1" noChangeArrowheads="1"/>
          </p:cNvPicPr>
          <p:nvPr/>
        </p:nvPicPr>
        <p:blipFill>
          <a:blip r:embed="rId7" cstate="print"/>
          <a:srcRect r="41344"/>
          <a:stretch>
            <a:fillRect/>
          </a:stretch>
        </p:blipFill>
        <p:spPr bwMode="auto">
          <a:xfrm>
            <a:off x="2381184" y="3352800"/>
            <a:ext cx="685800" cy="18288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2381184" y="5253335"/>
            <a:ext cx="685800" cy="3810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285750" indent="-285750" algn="ctr"/>
            <a:r>
              <a:rPr lang="en-US" sz="1200" dirty="0" smtClean="0">
                <a:latin typeface="Century Gothic" pitchFamily="34" charset="0"/>
              </a:rPr>
              <a:t>Oak</a:t>
            </a:r>
          </a:p>
          <a:p>
            <a:pPr marL="285750" indent="-285750" algn="ctr">
              <a:spcAft>
                <a:spcPts val="1600"/>
              </a:spcAft>
              <a:buFont typeface="Arial" pitchFamily="34" charset="0"/>
              <a:buChar char="•"/>
            </a:pPr>
            <a:endParaRPr lang="en-US" sz="1600" dirty="0" smtClean="0">
              <a:latin typeface="Century Gothic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2544" y="5253335"/>
            <a:ext cx="685800" cy="3810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285750" indent="-285750" algn="ctr"/>
            <a:r>
              <a:rPr lang="en-US" sz="1200" dirty="0" smtClean="0">
                <a:latin typeface="Century Gothic" pitchFamily="34" charset="0"/>
              </a:rPr>
              <a:t>Maple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61864" y="5253335"/>
            <a:ext cx="685800" cy="3810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285750" indent="-285750" algn="ctr"/>
            <a:r>
              <a:rPr lang="en-US" sz="1200" dirty="0" smtClean="0">
                <a:latin typeface="Century Gothic" pitchFamily="34" charset="0"/>
              </a:rPr>
              <a:t>Cherry</a:t>
            </a:r>
          </a:p>
          <a:p>
            <a:pPr marL="285750" indent="-285750" algn="ctr">
              <a:spcAft>
                <a:spcPts val="1600"/>
              </a:spcAft>
              <a:buFont typeface="Arial" pitchFamily="34" charset="0"/>
              <a:buChar char="•"/>
            </a:pPr>
            <a:endParaRPr lang="en-US" sz="1600" dirty="0" smtClean="0">
              <a:latin typeface="Century Gothic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24380" y="5253335"/>
            <a:ext cx="685800" cy="3810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285750" indent="-285750" algn="ctr"/>
            <a:r>
              <a:rPr lang="en-US" sz="1200" dirty="0" smtClean="0">
                <a:latin typeface="Century Gothic" pitchFamily="34" charset="0"/>
              </a:rPr>
              <a:t>Rustic</a:t>
            </a:r>
          </a:p>
          <a:p>
            <a:pPr marL="285750" indent="-285750" algn="ctr">
              <a:spcAft>
                <a:spcPts val="1600"/>
              </a:spcAft>
            </a:pPr>
            <a:r>
              <a:rPr lang="en-US" sz="1200" dirty="0" smtClean="0">
                <a:latin typeface="Century Gothic" pitchFamily="34" charset="0"/>
              </a:rPr>
              <a:t>Alder</a:t>
            </a:r>
          </a:p>
        </p:txBody>
      </p:sp>
      <p:pic>
        <p:nvPicPr>
          <p:cNvPr id="38" name="Picture 7" descr="B:\1A.MBCI RGB Library 050213\SDKR Shared\Door\SDK_SDKR Shared Door\Palmer\4.PalLynEmmTucHNt.D2.jpg"/>
          <p:cNvPicPr>
            <a:picLocks noChangeAspect="1" noChangeArrowheads="1"/>
          </p:cNvPicPr>
          <p:nvPr/>
        </p:nvPicPr>
        <p:blipFill>
          <a:blip r:embed="rId8" cstate="print"/>
          <a:srcRect r="41558"/>
          <a:stretch>
            <a:fillRect/>
          </a:stretch>
        </p:blipFill>
        <p:spPr bwMode="auto">
          <a:xfrm>
            <a:off x="3285748" y="3352800"/>
            <a:ext cx="685800" cy="1828800"/>
          </a:xfrm>
          <a:prstGeom prst="rect">
            <a:avLst/>
          </a:prstGeom>
          <a:noFill/>
        </p:spPr>
      </p:pic>
      <p:pic>
        <p:nvPicPr>
          <p:cNvPr id="39" name="Picture 8" descr="B:\1A.MBCI RGB Library 050213\SDKR Shared\Door\SDK_SDKR Shared Door\Pleasant Hill\4.PleMonWhiJamANt5.D3.jpg"/>
          <p:cNvPicPr>
            <a:picLocks noChangeAspect="1" noChangeArrowheads="1"/>
          </p:cNvPicPr>
          <p:nvPr/>
        </p:nvPicPr>
        <p:blipFill>
          <a:blip r:embed="rId9" cstate="print"/>
          <a:srcRect r="41558"/>
          <a:stretch>
            <a:fillRect/>
          </a:stretch>
        </p:blipFill>
        <p:spPr bwMode="auto">
          <a:xfrm>
            <a:off x="4205060" y="3352800"/>
            <a:ext cx="685800" cy="182880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05060" y="5253335"/>
            <a:ext cx="685800" cy="3810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285750" indent="-285750" algn="ctr"/>
            <a:r>
              <a:rPr lang="en-US" sz="1200" dirty="0" smtClean="0">
                <a:latin typeface="Century Gothic" pitchFamily="34" charset="0"/>
              </a:rPr>
              <a:t>Alder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85748" y="5253335"/>
            <a:ext cx="685800" cy="3810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285750" indent="-285750" algn="ctr"/>
            <a:r>
              <a:rPr lang="en-US" sz="1200" dirty="0" smtClean="0">
                <a:latin typeface="Century Gothic" pitchFamily="34" charset="0"/>
              </a:rPr>
              <a:t>Hickory</a:t>
            </a:r>
          </a:p>
        </p:txBody>
      </p:sp>
      <p:pic>
        <p:nvPicPr>
          <p:cNvPr id="42" name="Picture 2" descr="B:\1A.MBCI RGB Library 050213\SDKR Shared\Door\SDK_SDKR Shared Door\Lamont\4.LmtBucBieDreFAc.D2.jpg"/>
          <p:cNvPicPr>
            <a:picLocks noChangeAspect="1" noChangeArrowheads="1"/>
          </p:cNvPicPr>
          <p:nvPr/>
        </p:nvPicPr>
        <p:blipFill>
          <a:blip r:embed="rId10" cstate="print"/>
          <a:srcRect r="41176"/>
          <a:stretch>
            <a:fillRect/>
          </a:stretch>
        </p:blipFill>
        <p:spPr bwMode="auto">
          <a:xfrm>
            <a:off x="6028944" y="3352800"/>
            <a:ext cx="685800" cy="1828800"/>
          </a:xfrm>
          <a:prstGeom prst="rect">
            <a:avLst/>
          </a:prstGeom>
          <a:noFill/>
        </p:spPr>
      </p:pic>
      <p:sp>
        <p:nvSpPr>
          <p:cNvPr id="43" name="Rectangle 42"/>
          <p:cNvSpPr/>
          <p:nvPr/>
        </p:nvSpPr>
        <p:spPr>
          <a:xfrm>
            <a:off x="5800344" y="5253335"/>
            <a:ext cx="114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en-US" sz="1200" dirty="0" smtClean="0">
                <a:latin typeface="Century Gothic" pitchFamily="34" charset="0"/>
              </a:rPr>
              <a:t>PureStyle™</a:t>
            </a:r>
          </a:p>
        </p:txBody>
      </p:sp>
      <p:pic>
        <p:nvPicPr>
          <p:cNvPr id="44" name="Picture 3" descr="B:\1A.MBCI RGB Library 050213\SDKR Shared\Door\SDK_SDKR Shared Door\Reflection\4.RefCatVaiHrbFWi.D.jpg"/>
          <p:cNvPicPr>
            <a:picLocks noChangeAspect="1" noChangeArrowheads="1"/>
          </p:cNvPicPr>
          <p:nvPr/>
        </p:nvPicPr>
        <p:blipFill>
          <a:blip r:embed="rId11" cstate="print"/>
          <a:srcRect r="41344"/>
          <a:stretch>
            <a:fillRect/>
          </a:stretch>
        </p:blipFill>
        <p:spPr bwMode="auto">
          <a:xfrm>
            <a:off x="6963008" y="3352800"/>
            <a:ext cx="685800" cy="1828800"/>
          </a:xfrm>
          <a:prstGeom prst="rect">
            <a:avLst/>
          </a:prstGeom>
          <a:noFill/>
        </p:spPr>
      </p:pic>
      <p:sp>
        <p:nvSpPr>
          <p:cNvPr id="45" name="Rectangle 44"/>
          <p:cNvSpPr/>
          <p:nvPr/>
        </p:nvSpPr>
        <p:spPr>
          <a:xfrm>
            <a:off x="6772508" y="5253335"/>
            <a:ext cx="106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en-US" sz="1200" dirty="0" smtClean="0">
                <a:latin typeface="Century Gothic" pitchFamily="34" charset="0"/>
              </a:rPr>
              <a:t>Thermofoil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800" y="1219200"/>
            <a:ext cx="4572000" cy="533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en-US" sz="2400" b="1" dirty="0" smtClean="0">
                <a:latin typeface="Century Gothic" pitchFamily="34" charset="0"/>
              </a:rPr>
              <a:t>Wide Selection of Door Styles:</a:t>
            </a:r>
          </a:p>
        </p:txBody>
      </p:sp>
      <p:sp>
        <p:nvSpPr>
          <p:cNvPr id="47" name="Content Placeholder 6"/>
          <p:cNvSpPr txBox="1">
            <a:spLocks/>
          </p:cNvSpPr>
          <p:nvPr/>
        </p:nvSpPr>
        <p:spPr>
          <a:xfrm>
            <a:off x="4598430" y="1813497"/>
            <a:ext cx="5764770" cy="1505540"/>
          </a:xfrm>
          <a:prstGeom prst="rect">
            <a:avLst/>
          </a:prstGeom>
          <a:noFill/>
        </p:spPr>
        <p:txBody>
          <a:bodyPr vert="horz" wrap="square" lIns="91440" tIns="45720" rIns="91440" bIns="45720" numCol="3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Century Gothic" pitchFamily="34" charset="0"/>
              </a:rPr>
              <a:t>PureStyle</a:t>
            </a:r>
            <a:r>
              <a:rPr lang="en-US" sz="2000" baseline="30000" dirty="0" smtClean="0">
                <a:latin typeface="Century Gothic" pitchFamily="34" charset="0"/>
              </a:rPr>
              <a:t>™</a:t>
            </a:r>
            <a:r>
              <a:rPr lang="en-US" sz="2000" dirty="0" smtClean="0">
                <a:latin typeface="Century Gothic" pitchFamily="34" charset="0"/>
              </a:rPr>
              <a:t>     Laminate &amp; Thermofoil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6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marR="0" lvl="0" indent="-350838" algn="l" defTabSz="914400" rtl="0" eaLnBrk="1" fontAlgn="auto" latinLnBrk="0" hangingPunct="1">
              <a:lnSpc>
                <a:spcPct val="100000"/>
              </a:lnSpc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8" name="Content Placeholder 6"/>
          <p:cNvSpPr txBox="1">
            <a:spLocks/>
          </p:cNvSpPr>
          <p:nvPr/>
        </p:nvSpPr>
        <p:spPr>
          <a:xfrm>
            <a:off x="6958584" y="1801305"/>
            <a:ext cx="5600700" cy="1200329"/>
          </a:xfrm>
          <a:prstGeom prst="rect">
            <a:avLst/>
          </a:prstGeom>
          <a:noFill/>
        </p:spPr>
        <p:txBody>
          <a:bodyPr vert="horz" wrap="square" lIns="91440" tIns="45720" rIns="91440" bIns="45720" numCol="3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Century Gothic" pitchFamily="34" charset="0"/>
              </a:rPr>
              <a:t>Specialty Laminates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6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marR="0" lvl="0" indent="-350838" algn="l" defTabSz="914400" rtl="0" eaLnBrk="1" fontAlgn="auto" latinLnBrk="0" hangingPunct="1">
              <a:lnSpc>
                <a:spcPct val="100000"/>
              </a:lnSpc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6072"/>
          <a:stretch/>
        </p:blipFill>
        <p:spPr>
          <a:xfrm>
            <a:off x="7865738" y="3334342"/>
            <a:ext cx="711350" cy="1841119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7705958" y="5243810"/>
            <a:ext cx="106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entury Gothic" pitchFamily="34" charset="0"/>
              </a:rPr>
              <a:t>Specialty Laminate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76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2208</Words>
  <Application>Microsoft Office PowerPoint</Application>
  <PresentationFormat>On-screen Show (4:3)</PresentationFormat>
  <Paragraphs>355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MasterBrand Cabinets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Flowers</dc:creator>
  <cp:lastModifiedBy>Scott Millar</cp:lastModifiedBy>
  <cp:revision>45</cp:revision>
  <dcterms:created xsi:type="dcterms:W3CDTF">2013-07-17T12:54:34Z</dcterms:created>
  <dcterms:modified xsi:type="dcterms:W3CDTF">2018-02-19T21:45:49Z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9E93F3E9-D9F5-4E6D-97C0-C7889DED92DF</vt:lpwstr>
  </property>
  <property fmtid="{D5CDD505-2E9C-101B-9397-08002B2CF9AE}" pid="3" name="ArticulatePath">
    <vt:lpwstr>Kemper_FlipBook_2017_June_FINAL</vt:lpwstr>
  </property>
</Properties>
</file>